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23"/>
  </p:notesMasterIdLst>
  <p:sldIdLst>
    <p:sldId id="271" r:id="rId2"/>
    <p:sldId id="292" r:id="rId3"/>
    <p:sldId id="269" r:id="rId4"/>
    <p:sldId id="272" r:id="rId5"/>
    <p:sldId id="273" r:id="rId6"/>
    <p:sldId id="274" r:id="rId7"/>
    <p:sldId id="275" r:id="rId8"/>
    <p:sldId id="276" r:id="rId9"/>
    <p:sldId id="277" r:id="rId10"/>
    <p:sldId id="278" r:id="rId11"/>
    <p:sldId id="279" r:id="rId12"/>
    <p:sldId id="281" r:id="rId13"/>
    <p:sldId id="280" r:id="rId14"/>
    <p:sldId id="282" r:id="rId15"/>
    <p:sldId id="283" r:id="rId16"/>
    <p:sldId id="285" r:id="rId17"/>
    <p:sldId id="286" r:id="rId18"/>
    <p:sldId id="287" r:id="rId19"/>
    <p:sldId id="288" r:id="rId20"/>
    <p:sldId id="297" r:id="rId21"/>
    <p:sldId id="291" r:id="rId22"/>
  </p:sldIdLst>
  <p:sldSz cx="9144000" cy="6858000" type="screen4x3"/>
  <p:notesSz cx="7010400" cy="9236075"/>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ylvia Sides" initials="S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2D1"/>
    <a:srgbClr val="9D9B94"/>
    <a:srgbClr val="B1D037"/>
    <a:srgbClr val="C5DC69"/>
    <a:srgbClr val="F4F4F4"/>
    <a:srgbClr val="9EC405"/>
    <a:srgbClr val="7C7C7C"/>
    <a:srgbClr val="5C59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530" autoAdjust="0"/>
  </p:normalViewPr>
  <p:slideViewPr>
    <p:cSldViewPr>
      <p:cViewPr varScale="1">
        <p:scale>
          <a:sx n="68" d="100"/>
          <a:sy n="68" d="100"/>
        </p:scale>
        <p:origin x="-37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28"/>
    </p:cViewPr>
  </p:sorterViewPr>
  <p:notesViewPr>
    <p:cSldViewPr>
      <p:cViewPr varScale="1">
        <p:scale>
          <a:sx n="84" d="100"/>
          <a:sy n="84" d="100"/>
        </p:scale>
        <p:origin x="-3132" y="-84"/>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1804"/>
          </a:xfrm>
          <a:prstGeom prst="rect">
            <a:avLst/>
          </a:prstGeom>
          <a:noFill/>
          <a:ln w="9525">
            <a:noFill/>
            <a:miter lim="800000"/>
            <a:headEnd/>
            <a:tailEnd/>
          </a:ln>
        </p:spPr>
        <p:txBody>
          <a:bodyPr vert="horz" wrap="square" lIns="92806" tIns="46403" rIns="92806" bIns="46403"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972560" y="0"/>
            <a:ext cx="3037840" cy="461804"/>
          </a:xfrm>
          <a:prstGeom prst="rect">
            <a:avLst/>
          </a:prstGeom>
          <a:noFill/>
          <a:ln w="9525">
            <a:noFill/>
            <a:miter lim="800000"/>
            <a:headEnd/>
            <a:tailEnd/>
          </a:ln>
        </p:spPr>
        <p:txBody>
          <a:bodyPr vert="horz" wrap="square" lIns="92806" tIns="46403" rIns="92806" bIns="46403"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34720" y="4387136"/>
            <a:ext cx="5140960" cy="4156234"/>
          </a:xfrm>
          <a:prstGeom prst="rect">
            <a:avLst/>
          </a:prstGeom>
          <a:noFill/>
          <a:ln w="9525">
            <a:noFill/>
            <a:miter lim="800000"/>
            <a:headEnd/>
            <a:tailEnd/>
          </a:ln>
        </p:spPr>
        <p:txBody>
          <a:bodyPr vert="horz" wrap="square" lIns="92806" tIns="46403" rIns="92806" bIns="4640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4271"/>
            <a:ext cx="3037840" cy="461804"/>
          </a:xfrm>
          <a:prstGeom prst="rect">
            <a:avLst/>
          </a:prstGeom>
          <a:noFill/>
          <a:ln w="9525">
            <a:noFill/>
            <a:miter lim="800000"/>
            <a:headEnd/>
            <a:tailEnd/>
          </a:ln>
        </p:spPr>
        <p:txBody>
          <a:bodyPr vert="horz" wrap="square" lIns="92806" tIns="46403" rIns="92806" bIns="46403"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972560" y="8774271"/>
            <a:ext cx="3037840" cy="461804"/>
          </a:xfrm>
          <a:prstGeom prst="rect">
            <a:avLst/>
          </a:prstGeom>
          <a:noFill/>
          <a:ln w="9525">
            <a:noFill/>
            <a:miter lim="800000"/>
            <a:headEnd/>
            <a:tailEnd/>
          </a:ln>
        </p:spPr>
        <p:txBody>
          <a:bodyPr vert="horz" wrap="square" lIns="92806" tIns="46403" rIns="92806" bIns="46403" numCol="1" anchor="b" anchorCtr="0" compatLnSpc="1">
            <a:prstTxWarp prst="textNoShape">
              <a:avLst/>
            </a:prstTxWarp>
          </a:bodyPr>
          <a:lstStyle>
            <a:lvl1pPr algn="r">
              <a:defRPr sz="1200"/>
            </a:lvl1pPr>
          </a:lstStyle>
          <a:p>
            <a:fld id="{49A2B276-D953-47B8-A97E-0457FDE672DB}" type="slidenum">
              <a:rPr lang="en-US"/>
              <a:pPr/>
              <a:t>‹#›</a:t>
            </a:fld>
            <a:endParaRPr lang="en-US"/>
          </a:p>
        </p:txBody>
      </p:sp>
    </p:spTree>
    <p:extLst>
      <p:ext uri="{BB962C8B-B14F-4D97-AF65-F5344CB8AC3E}">
        <p14:creationId xmlns:p14="http://schemas.microsoft.com/office/powerpoint/2010/main" val="22569730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13A03D-BE77-43D0-A846-5ED4E57C9795}" type="slidenum">
              <a:rPr lang="en-US"/>
              <a:pPr/>
              <a:t>0</a:t>
            </a:fld>
            <a:endParaRPr 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FFEC8E-F72F-4B33-8EF1-DB3DA5148720}" type="slidenum">
              <a:rPr lang="en-US"/>
              <a:pPr/>
              <a:t>2</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9A2B276-D953-47B8-A97E-0457FDE672DB}" type="slidenum">
              <a:rPr lang="en-US" smtClean="0"/>
              <a:pPr/>
              <a:t>3</a:t>
            </a:fld>
            <a:endParaRPr lang="en-US"/>
          </a:p>
        </p:txBody>
      </p:sp>
    </p:spTree>
    <p:extLst>
      <p:ext uri="{BB962C8B-B14F-4D97-AF65-F5344CB8AC3E}">
        <p14:creationId xmlns:p14="http://schemas.microsoft.com/office/powerpoint/2010/main" val="6883446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49" name="Rectangle 29"/>
          <p:cNvSpPr>
            <a:spLocks noChangeArrowheads="1"/>
          </p:cNvSpPr>
          <p:nvPr/>
        </p:nvSpPr>
        <p:spPr bwMode="auto">
          <a:xfrm>
            <a:off x="0" y="0"/>
            <a:ext cx="9144000" cy="6858000"/>
          </a:xfrm>
          <a:prstGeom prst="rect">
            <a:avLst/>
          </a:prstGeom>
          <a:solidFill>
            <a:schemeClr val="bg1"/>
          </a:solidFill>
          <a:ln w="12700">
            <a:solidFill>
              <a:schemeClr val="tx2"/>
            </a:solidFill>
            <a:miter lim="800000"/>
            <a:headEnd/>
            <a:tailEnd/>
          </a:ln>
        </p:spPr>
        <p:txBody>
          <a:bodyPr wrap="none" anchor="ctr"/>
          <a:lstStyle/>
          <a:p>
            <a:endParaRPr lang="en-US"/>
          </a:p>
        </p:txBody>
      </p:sp>
      <p:sp>
        <p:nvSpPr>
          <p:cNvPr id="5122" name="Rectangle 2"/>
          <p:cNvSpPr>
            <a:spLocks noChangeArrowheads="1"/>
          </p:cNvSpPr>
          <p:nvPr/>
        </p:nvSpPr>
        <p:spPr bwMode="auto">
          <a:xfrm>
            <a:off x="228600" y="228600"/>
            <a:ext cx="8686800" cy="6400800"/>
          </a:xfrm>
          <a:prstGeom prst="rect">
            <a:avLst/>
          </a:prstGeom>
          <a:solidFill>
            <a:schemeClr val="bg1"/>
          </a:solidFill>
          <a:ln w="12700">
            <a:solidFill>
              <a:schemeClr val="tx2">
                <a:alpha val="80000"/>
              </a:schemeClr>
            </a:solidFill>
            <a:miter lim="800000"/>
            <a:headEnd/>
            <a:tailEnd/>
          </a:ln>
        </p:spPr>
        <p:txBody>
          <a:bodyPr wrap="none" anchor="ctr"/>
          <a:lstStyle/>
          <a:p>
            <a:pPr algn="ctr"/>
            <a:endParaRPr lang="en-US"/>
          </a:p>
        </p:txBody>
      </p:sp>
      <p:sp>
        <p:nvSpPr>
          <p:cNvPr id="5129" name="Rectangle 9"/>
          <p:cNvSpPr>
            <a:spLocks noChangeArrowheads="1"/>
          </p:cNvSpPr>
          <p:nvPr/>
        </p:nvSpPr>
        <p:spPr bwMode="auto">
          <a:xfrm>
            <a:off x="0" y="1447800"/>
            <a:ext cx="9144000" cy="2166938"/>
          </a:xfrm>
          <a:prstGeom prst="rect">
            <a:avLst/>
          </a:prstGeom>
          <a:solidFill>
            <a:schemeClr val="accent2">
              <a:alpha val="89999"/>
            </a:schemeClr>
          </a:solidFill>
          <a:ln w="9525">
            <a:noFill/>
            <a:miter lim="800000"/>
            <a:headEnd/>
            <a:tailEnd/>
          </a:ln>
        </p:spPr>
        <p:txBody>
          <a:bodyPr wrap="none" anchor="ctr"/>
          <a:lstStyle/>
          <a:p>
            <a:endParaRPr lang="en-US"/>
          </a:p>
        </p:txBody>
      </p:sp>
      <p:sp>
        <p:nvSpPr>
          <p:cNvPr id="5137" name="Text Box 17"/>
          <p:cNvSpPr txBox="1">
            <a:spLocks noChangeArrowheads="1"/>
          </p:cNvSpPr>
          <p:nvPr/>
        </p:nvSpPr>
        <p:spPr bwMode="auto">
          <a:xfrm>
            <a:off x="990600" y="1905000"/>
            <a:ext cx="5791200" cy="457200"/>
          </a:xfrm>
          <a:prstGeom prst="rect">
            <a:avLst/>
          </a:prstGeom>
          <a:noFill/>
          <a:ln w="9525">
            <a:noFill/>
            <a:miter lim="800000"/>
            <a:headEnd/>
            <a:tailEnd/>
          </a:ln>
        </p:spPr>
        <p:txBody>
          <a:bodyPr>
            <a:spAutoFit/>
          </a:bodyPr>
          <a:lstStyle/>
          <a:p>
            <a:pPr>
              <a:spcBef>
                <a:spcPct val="50000"/>
              </a:spcBef>
            </a:pPr>
            <a:endParaRPr lang="en-US"/>
          </a:p>
        </p:txBody>
      </p:sp>
      <p:sp>
        <p:nvSpPr>
          <p:cNvPr id="5139" name="Rectangle 19"/>
          <p:cNvSpPr>
            <a:spLocks noGrp="1" noChangeArrowheads="1"/>
          </p:cNvSpPr>
          <p:nvPr>
            <p:ph type="ctrTitle"/>
          </p:nvPr>
        </p:nvSpPr>
        <p:spPr>
          <a:xfrm>
            <a:off x="1827213" y="1625600"/>
            <a:ext cx="7010400" cy="812800"/>
          </a:xfrm>
        </p:spPr>
        <p:txBody>
          <a:bodyPr/>
          <a:lstStyle>
            <a:lvl1pPr>
              <a:lnSpc>
                <a:spcPct val="80000"/>
              </a:lnSpc>
              <a:defRPr>
                <a:solidFill>
                  <a:schemeClr val="bg1"/>
                </a:solidFill>
              </a:defRPr>
            </a:lvl1pPr>
          </a:lstStyle>
          <a:p>
            <a:r>
              <a:rPr lang="en-US"/>
              <a:t>Click to edit Master title style</a:t>
            </a:r>
          </a:p>
        </p:txBody>
      </p:sp>
      <p:sp>
        <p:nvSpPr>
          <p:cNvPr id="5150" name="Rectangle 30"/>
          <p:cNvSpPr>
            <a:spLocks noGrp="1" noChangeArrowheads="1"/>
          </p:cNvSpPr>
          <p:nvPr>
            <p:ph type="subTitle" idx="1"/>
          </p:nvPr>
        </p:nvSpPr>
        <p:spPr>
          <a:xfrm>
            <a:off x="1828800" y="2438400"/>
            <a:ext cx="7010400" cy="1143000"/>
          </a:xfrm>
        </p:spPr>
        <p:txBody>
          <a:bodyPr/>
          <a:lstStyle>
            <a:lvl1pPr marL="0" indent="0">
              <a:spcBef>
                <a:spcPct val="0"/>
              </a:spcBef>
              <a:buFontTx/>
              <a:buNone/>
              <a:defRPr>
                <a:solidFill>
                  <a:schemeClr val="bg1"/>
                </a:solidFill>
              </a:defRPr>
            </a:lvl1pPr>
          </a:lstStyle>
          <a:p>
            <a:r>
              <a:rPr lang="en-US"/>
              <a:t>Click to edit Master subtitle style</a:t>
            </a:r>
          </a:p>
        </p:txBody>
      </p:sp>
      <p:pic>
        <p:nvPicPr>
          <p:cNvPr id="5151" name="Picture 31" descr="Logo_TitlePage_anime_Finra"/>
          <p:cNvPicPr>
            <a:picLocks noChangeAspect="1" noChangeArrowheads="1"/>
          </p:cNvPicPr>
          <p:nvPr/>
        </p:nvPicPr>
        <p:blipFill>
          <a:blip r:embed="rId2" cstate="print"/>
          <a:srcRect/>
          <a:stretch>
            <a:fillRect/>
          </a:stretch>
        </p:blipFill>
        <p:spPr bwMode="auto">
          <a:xfrm>
            <a:off x="503238" y="5254625"/>
            <a:ext cx="3382962" cy="881063"/>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fld id="{432E4E66-7234-4EA4-AE7B-FE2E672E96E8}" type="slidenum">
              <a:rPr lang="en-US"/>
              <a:pPr/>
              <a:t>‹#›</a:t>
            </a:fld>
            <a:endParaRPr lang="en-US" sz="16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57200"/>
            <a:ext cx="20955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457200"/>
            <a:ext cx="61341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fld id="{8055475A-07F3-408E-BCC9-3089CDB16539}" type="slidenum">
              <a:rPr lang="en-US"/>
              <a:pPr/>
              <a:t>‹#›</a:t>
            </a:fld>
            <a:endParaRPr lang="en-US" sz="16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fld id="{F4FB12DD-2BED-4CC9-88AA-F41D8EE21107}" type="slidenum">
              <a:rPr lang="en-US"/>
              <a:pPr/>
              <a:t>‹#›</a:t>
            </a:fld>
            <a:endParaRPr lang="en-US" sz="160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fld id="{B9AEBF48-CBF4-4D3A-9F37-BD55166261A1}" type="slidenum">
              <a:rPr lang="en-US"/>
              <a:pPr/>
              <a:t>‹#›</a:t>
            </a:fld>
            <a:endParaRPr lang="en-US" sz="16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371600"/>
            <a:ext cx="41148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1148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fld id="{85CB391C-F02D-466D-B75D-FB32707396AD}" type="slidenum">
              <a:rPr lang="en-US"/>
              <a:pPr/>
              <a:t>‹#›</a:t>
            </a:fld>
            <a:endParaRPr lang="en-US" sz="16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fld id="{2E008F30-5D92-4B0B-B637-DBB4BE1587A4}" type="slidenum">
              <a:rPr lang="en-US"/>
              <a:pPr/>
              <a:t>‹#›</a:t>
            </a:fld>
            <a:endParaRPr lang="en-US" sz="16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fld id="{7867EA93-E7C0-4C61-9600-3F53506B1EA6}" type="slidenum">
              <a:rPr lang="en-US"/>
              <a:pPr/>
              <a:t>‹#›</a:t>
            </a:fld>
            <a:endParaRPr lang="en-US" sz="16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fld id="{56B19946-53F4-4693-B39E-88441A7AF01A}" type="slidenum">
              <a:rPr lang="en-US"/>
              <a:pPr/>
              <a:t>‹#›</a:t>
            </a:fld>
            <a:endParaRPr lang="en-US" sz="16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fld id="{D7F1FC7F-3F17-431A-AB57-6E5B78EDE427}" type="slidenum">
              <a:rPr lang="en-US"/>
              <a:pPr/>
              <a:t>‹#›</a:t>
            </a:fld>
            <a:endParaRPr lang="en-US" sz="16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fld id="{0CFD70A2-019D-4189-9CCC-32B7971FCD96}" type="slidenum">
              <a:rPr lang="en-US"/>
              <a:pPr/>
              <a:t>‹#›</a:t>
            </a:fld>
            <a:endParaRPr lang="en-US" sz="16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0" name="Rectangle 16"/>
          <p:cNvSpPr>
            <a:spLocks noChangeArrowheads="1"/>
          </p:cNvSpPr>
          <p:nvPr/>
        </p:nvSpPr>
        <p:spPr bwMode="auto">
          <a:xfrm>
            <a:off x="0" y="0"/>
            <a:ext cx="9144000" cy="6858000"/>
          </a:xfrm>
          <a:prstGeom prst="rect">
            <a:avLst/>
          </a:prstGeom>
          <a:solidFill>
            <a:schemeClr val="bg1"/>
          </a:solidFill>
          <a:ln w="12700">
            <a:solidFill>
              <a:schemeClr val="accent1"/>
            </a:solidFill>
            <a:miter lim="800000"/>
            <a:headEnd/>
            <a:tailEnd/>
          </a:ln>
        </p:spPr>
        <p:txBody>
          <a:bodyPr wrap="none" anchor="ctr"/>
          <a:lstStyle/>
          <a:p>
            <a:endParaRPr lang="en-US"/>
          </a:p>
        </p:txBody>
      </p:sp>
      <p:sp>
        <p:nvSpPr>
          <p:cNvPr id="1033" name="Rectangle 9"/>
          <p:cNvSpPr>
            <a:spLocks noChangeArrowheads="1"/>
          </p:cNvSpPr>
          <p:nvPr/>
        </p:nvSpPr>
        <p:spPr bwMode="auto">
          <a:xfrm>
            <a:off x="228600" y="228600"/>
            <a:ext cx="8686800" cy="5791200"/>
          </a:xfrm>
          <a:prstGeom prst="rect">
            <a:avLst/>
          </a:prstGeom>
          <a:solidFill>
            <a:schemeClr val="bg1">
              <a:alpha val="83000"/>
            </a:schemeClr>
          </a:solidFill>
          <a:ln w="12700">
            <a:solidFill>
              <a:schemeClr val="accent1">
                <a:alpha val="60001"/>
              </a:schemeClr>
            </a:solidFill>
            <a:miter lim="800000"/>
            <a:headEnd/>
            <a:tailEnd/>
          </a:ln>
        </p:spPr>
        <p:txBody>
          <a:bodyPr wrap="none" anchor="ctr"/>
          <a:lstStyle/>
          <a:p>
            <a:pPr algn="ctr"/>
            <a:endParaRPr lang="en-US"/>
          </a:p>
        </p:txBody>
      </p:sp>
      <p:sp>
        <p:nvSpPr>
          <p:cNvPr id="1026" name="Rectangle 2"/>
          <p:cNvSpPr>
            <a:spLocks noGrp="1" noChangeArrowheads="1"/>
          </p:cNvSpPr>
          <p:nvPr>
            <p:ph type="title"/>
          </p:nvPr>
        </p:nvSpPr>
        <p:spPr bwMode="auto">
          <a:xfrm>
            <a:off x="381000" y="457200"/>
            <a:ext cx="8382000" cy="488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title style</a:t>
            </a:r>
          </a:p>
        </p:txBody>
      </p:sp>
      <p:sp>
        <p:nvSpPr>
          <p:cNvPr id="1027" name="Rectangle 3"/>
          <p:cNvSpPr>
            <a:spLocks noGrp="1" noChangeArrowheads="1"/>
          </p:cNvSpPr>
          <p:nvPr>
            <p:ph type="body" idx="1"/>
          </p:nvPr>
        </p:nvSpPr>
        <p:spPr bwMode="auto">
          <a:xfrm>
            <a:off x="381000" y="1371600"/>
            <a:ext cx="83820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8534400" y="6248400"/>
            <a:ext cx="533400" cy="457200"/>
          </a:xfrm>
          <a:prstGeom prst="rect">
            <a:avLst/>
          </a:prstGeom>
          <a:noFill/>
          <a:ln w="9525">
            <a:noFill/>
            <a:miter lim="800000"/>
            <a:headEnd/>
            <a:tailEnd/>
          </a:ln>
        </p:spPr>
        <p:txBody>
          <a:bodyPr vert="horz" wrap="none" lIns="91440" tIns="45720" rIns="91440" bIns="45720" numCol="1" anchor="t" anchorCtr="0" compatLnSpc="1">
            <a:prstTxWarp prst="textNoShape">
              <a:avLst/>
            </a:prstTxWarp>
          </a:bodyPr>
          <a:lstStyle>
            <a:lvl1pPr>
              <a:defRPr sz="1400">
                <a:solidFill>
                  <a:schemeClr val="tx2"/>
                </a:solidFill>
                <a:sym typeface="Wingdings" pitchFamily="2" charset="2"/>
              </a:defRPr>
            </a:lvl1pPr>
          </a:lstStyle>
          <a:p>
            <a:fld id="{89AC7F6E-D41E-4DCD-826B-9F7AEBB3F430}" type="slidenum">
              <a:rPr lang="en-US"/>
              <a:pPr/>
              <a:t>‹#›</a:t>
            </a:fld>
            <a:endParaRPr lang="en-US" sz="1600"/>
          </a:p>
        </p:txBody>
      </p:sp>
      <p:sp>
        <p:nvSpPr>
          <p:cNvPr id="1037" name="Line 13"/>
          <p:cNvSpPr>
            <a:spLocks noChangeShapeType="1"/>
          </p:cNvSpPr>
          <p:nvPr/>
        </p:nvSpPr>
        <p:spPr bwMode="auto">
          <a:xfrm>
            <a:off x="8534400" y="6215063"/>
            <a:ext cx="0" cy="381000"/>
          </a:xfrm>
          <a:prstGeom prst="line">
            <a:avLst/>
          </a:prstGeom>
          <a:noFill/>
          <a:ln w="12700">
            <a:solidFill>
              <a:schemeClr val="tx1"/>
            </a:solidFill>
            <a:round/>
            <a:headEnd/>
            <a:tailEnd/>
          </a:ln>
        </p:spPr>
        <p:txBody>
          <a:bodyPr wrap="none" anchor="ctr"/>
          <a:lstStyle/>
          <a:p>
            <a:endParaRPr lang="en-US"/>
          </a:p>
        </p:txBody>
      </p:sp>
      <p:sp>
        <p:nvSpPr>
          <p:cNvPr id="1041" name="Text Box 17"/>
          <p:cNvSpPr txBox="1">
            <a:spLocks noChangeArrowheads="1"/>
          </p:cNvSpPr>
          <p:nvPr userDrawn="1"/>
        </p:nvSpPr>
        <p:spPr bwMode="auto">
          <a:xfrm>
            <a:off x="4551363" y="6324600"/>
            <a:ext cx="3962400" cy="214313"/>
          </a:xfrm>
          <a:prstGeom prst="rect">
            <a:avLst/>
          </a:prstGeom>
          <a:noFill/>
          <a:ln w="9525">
            <a:noFill/>
            <a:miter lim="800000"/>
            <a:headEnd/>
            <a:tailEnd/>
          </a:ln>
        </p:spPr>
        <p:txBody>
          <a:bodyPr>
            <a:spAutoFit/>
          </a:bodyPr>
          <a:lstStyle/>
          <a:p>
            <a:pPr algn="r">
              <a:spcBef>
                <a:spcPct val="50000"/>
              </a:spcBef>
            </a:pPr>
            <a:r>
              <a:rPr lang="en-US" sz="800" b="1" dirty="0" smtClean="0">
                <a:solidFill>
                  <a:schemeClr val="tx2"/>
                </a:solidFill>
              </a:rPr>
              <a:t>OATS Basics</a:t>
            </a:r>
            <a:r>
              <a:rPr lang="en-US" sz="800" dirty="0" smtClean="0">
                <a:solidFill>
                  <a:schemeClr val="tx2"/>
                </a:solidFill>
              </a:rPr>
              <a:t>  </a:t>
            </a:r>
            <a:r>
              <a:rPr lang="en-US" sz="800" dirty="0" smtClean="0">
                <a:solidFill>
                  <a:schemeClr val="tx2"/>
                </a:solidFill>
                <a:sym typeface="Wingdings" pitchFamily="2" charset="2"/>
              </a:rPr>
              <a:t>  Confidential    Copyright 2013 FINRA</a:t>
            </a:r>
            <a:endParaRPr lang="en-US" sz="800" dirty="0">
              <a:solidFill>
                <a:schemeClr val="tx2"/>
              </a:solidFill>
              <a:sym typeface="Wingdings" pitchFamily="2" charset="2"/>
            </a:endParaRPr>
          </a:p>
        </p:txBody>
      </p:sp>
      <p:sp>
        <p:nvSpPr>
          <p:cNvPr id="1042" name="Line 18"/>
          <p:cNvSpPr>
            <a:spLocks noChangeShapeType="1"/>
          </p:cNvSpPr>
          <p:nvPr/>
        </p:nvSpPr>
        <p:spPr bwMode="auto">
          <a:xfrm>
            <a:off x="228600" y="1143000"/>
            <a:ext cx="8686800" cy="0"/>
          </a:xfrm>
          <a:prstGeom prst="line">
            <a:avLst/>
          </a:prstGeom>
          <a:noFill/>
          <a:ln w="12700">
            <a:solidFill>
              <a:schemeClr val="accent1">
                <a:alpha val="60001"/>
              </a:schemeClr>
            </a:solidFill>
            <a:round/>
            <a:headEnd/>
            <a:tailEnd/>
          </a:ln>
        </p:spPr>
        <p:txBody>
          <a:bodyPr wrap="none" anchor="ctr"/>
          <a:lstStyle/>
          <a:p>
            <a:endParaRPr lang="en-US"/>
          </a:p>
        </p:txBody>
      </p:sp>
      <p:pic>
        <p:nvPicPr>
          <p:cNvPr id="1044" name="Picture 20" descr="finra_logo_office"/>
          <p:cNvPicPr>
            <a:picLocks noChangeAspect="1" noChangeArrowheads="1"/>
          </p:cNvPicPr>
          <p:nvPr/>
        </p:nvPicPr>
        <p:blipFill>
          <a:blip r:embed="rId13" cstate="print"/>
          <a:srcRect/>
          <a:stretch>
            <a:fillRect/>
          </a:stretch>
        </p:blipFill>
        <p:spPr bwMode="auto">
          <a:xfrm>
            <a:off x="228600" y="6172200"/>
            <a:ext cx="1252538" cy="4445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l" rtl="0" fontAlgn="base">
        <a:spcBef>
          <a:spcPct val="0"/>
        </a:spcBef>
        <a:spcAft>
          <a:spcPct val="0"/>
        </a:spcAft>
        <a:defRPr sz="2600" b="1">
          <a:solidFill>
            <a:schemeClr val="tx2"/>
          </a:solidFill>
          <a:latin typeface="+mj-lt"/>
          <a:ea typeface="+mj-ea"/>
          <a:cs typeface="+mj-cs"/>
        </a:defRPr>
      </a:lvl1pPr>
      <a:lvl2pPr algn="l" rtl="0" fontAlgn="base">
        <a:spcBef>
          <a:spcPct val="0"/>
        </a:spcBef>
        <a:spcAft>
          <a:spcPct val="0"/>
        </a:spcAft>
        <a:defRPr sz="2600" b="1">
          <a:solidFill>
            <a:schemeClr val="tx2"/>
          </a:solidFill>
          <a:latin typeface="Arial" charset="0"/>
          <a:ea typeface="ＭＳ Ｐゴシック" pitchFamily="1" charset="-128"/>
        </a:defRPr>
      </a:lvl2pPr>
      <a:lvl3pPr algn="l" rtl="0" fontAlgn="base">
        <a:spcBef>
          <a:spcPct val="0"/>
        </a:spcBef>
        <a:spcAft>
          <a:spcPct val="0"/>
        </a:spcAft>
        <a:defRPr sz="2600" b="1">
          <a:solidFill>
            <a:schemeClr val="tx2"/>
          </a:solidFill>
          <a:latin typeface="Arial" charset="0"/>
          <a:ea typeface="ＭＳ Ｐゴシック" pitchFamily="1" charset="-128"/>
        </a:defRPr>
      </a:lvl3pPr>
      <a:lvl4pPr algn="l" rtl="0" fontAlgn="base">
        <a:spcBef>
          <a:spcPct val="0"/>
        </a:spcBef>
        <a:spcAft>
          <a:spcPct val="0"/>
        </a:spcAft>
        <a:defRPr sz="2600" b="1">
          <a:solidFill>
            <a:schemeClr val="tx2"/>
          </a:solidFill>
          <a:latin typeface="Arial" charset="0"/>
          <a:ea typeface="ＭＳ Ｐゴシック" pitchFamily="1" charset="-128"/>
        </a:defRPr>
      </a:lvl4pPr>
      <a:lvl5pPr algn="l" rtl="0" fontAlgn="base">
        <a:spcBef>
          <a:spcPct val="0"/>
        </a:spcBef>
        <a:spcAft>
          <a:spcPct val="0"/>
        </a:spcAft>
        <a:defRPr sz="2600" b="1">
          <a:solidFill>
            <a:schemeClr val="tx2"/>
          </a:solidFill>
          <a:latin typeface="Arial" charset="0"/>
          <a:ea typeface="ＭＳ Ｐゴシック" pitchFamily="1" charset="-128"/>
        </a:defRPr>
      </a:lvl5pPr>
      <a:lvl6pPr marL="457200" algn="l" rtl="0" fontAlgn="base">
        <a:spcBef>
          <a:spcPct val="0"/>
        </a:spcBef>
        <a:spcAft>
          <a:spcPct val="0"/>
        </a:spcAft>
        <a:defRPr sz="2600" b="1">
          <a:solidFill>
            <a:schemeClr val="tx2"/>
          </a:solidFill>
          <a:latin typeface="Arial" charset="0"/>
          <a:ea typeface="ＭＳ Ｐゴシック" pitchFamily="1" charset="-128"/>
        </a:defRPr>
      </a:lvl6pPr>
      <a:lvl7pPr marL="914400" algn="l" rtl="0" fontAlgn="base">
        <a:spcBef>
          <a:spcPct val="0"/>
        </a:spcBef>
        <a:spcAft>
          <a:spcPct val="0"/>
        </a:spcAft>
        <a:defRPr sz="2600" b="1">
          <a:solidFill>
            <a:schemeClr val="tx2"/>
          </a:solidFill>
          <a:latin typeface="Arial" charset="0"/>
          <a:ea typeface="ＭＳ Ｐゴシック" pitchFamily="1" charset="-128"/>
        </a:defRPr>
      </a:lvl7pPr>
      <a:lvl8pPr marL="1371600" algn="l" rtl="0" fontAlgn="base">
        <a:spcBef>
          <a:spcPct val="0"/>
        </a:spcBef>
        <a:spcAft>
          <a:spcPct val="0"/>
        </a:spcAft>
        <a:defRPr sz="2600" b="1">
          <a:solidFill>
            <a:schemeClr val="tx2"/>
          </a:solidFill>
          <a:latin typeface="Arial" charset="0"/>
          <a:ea typeface="ＭＳ Ｐゴシック" pitchFamily="1" charset="-128"/>
        </a:defRPr>
      </a:lvl8pPr>
      <a:lvl9pPr marL="1828800" algn="l" rtl="0" fontAlgn="base">
        <a:spcBef>
          <a:spcPct val="0"/>
        </a:spcBef>
        <a:spcAft>
          <a:spcPct val="0"/>
        </a:spcAft>
        <a:defRPr sz="2600" b="1">
          <a:solidFill>
            <a:schemeClr val="tx2"/>
          </a:solidFill>
          <a:latin typeface="Arial" charset="0"/>
          <a:ea typeface="ＭＳ Ｐゴシック" pitchFamily="1" charset="-128"/>
        </a:defRPr>
      </a:lvl9pPr>
    </p:titleStyle>
    <p:bodyStyle>
      <a:lvl1pPr marL="230188" indent="-230188" algn="l" rtl="0" fontAlgn="base">
        <a:spcBef>
          <a:spcPct val="50000"/>
        </a:spcBef>
        <a:spcAft>
          <a:spcPct val="0"/>
        </a:spcAft>
        <a:buClr>
          <a:schemeClr val="tx2"/>
        </a:buClr>
        <a:buFont typeface="Wingdings" pitchFamily="2" charset="2"/>
        <a:buChar char="n"/>
        <a:defRPr sz="2000" b="1">
          <a:solidFill>
            <a:schemeClr val="tx1"/>
          </a:solidFill>
          <a:latin typeface="+mn-lt"/>
          <a:ea typeface="+mn-ea"/>
          <a:cs typeface="+mn-cs"/>
        </a:defRPr>
      </a:lvl1pPr>
      <a:lvl2pPr marL="509588" indent="-165100" algn="l" rtl="0" fontAlgn="base">
        <a:spcBef>
          <a:spcPct val="20000"/>
        </a:spcBef>
        <a:spcAft>
          <a:spcPct val="0"/>
        </a:spcAft>
        <a:buClr>
          <a:schemeClr val="tx2"/>
        </a:buClr>
        <a:buFont typeface="Wingdings" pitchFamily="2" charset="2"/>
        <a:buChar char=""/>
        <a:defRPr>
          <a:solidFill>
            <a:schemeClr val="tx1"/>
          </a:solidFill>
          <a:latin typeface="+mn-lt"/>
          <a:ea typeface="+mn-ea"/>
        </a:defRPr>
      </a:lvl2pPr>
      <a:lvl3pPr marL="796925" indent="-173038" algn="l" rtl="0" fontAlgn="base">
        <a:spcBef>
          <a:spcPct val="20000"/>
        </a:spcBef>
        <a:spcAft>
          <a:spcPct val="0"/>
        </a:spcAft>
        <a:buClr>
          <a:schemeClr val="tx2"/>
        </a:buClr>
        <a:buChar char="–"/>
        <a:defRPr>
          <a:solidFill>
            <a:schemeClr val="tx1"/>
          </a:solidFill>
          <a:latin typeface="+mn-lt"/>
          <a:ea typeface="+mn-ea"/>
        </a:defRPr>
      </a:lvl3pPr>
      <a:lvl4pPr marL="1090613" indent="-179388" algn="l" rtl="0" fontAlgn="base">
        <a:spcBef>
          <a:spcPct val="20000"/>
        </a:spcBef>
        <a:spcAft>
          <a:spcPct val="0"/>
        </a:spcAft>
        <a:buClr>
          <a:schemeClr val="tx2"/>
        </a:buClr>
        <a:buFont typeface="Wingdings" pitchFamily="2" charset="2"/>
        <a:buChar char="§"/>
        <a:defRPr>
          <a:solidFill>
            <a:schemeClr val="tx1"/>
          </a:solidFill>
          <a:latin typeface="+mn-lt"/>
          <a:ea typeface="+mn-ea"/>
        </a:defRPr>
      </a:lvl4pPr>
      <a:lvl5pPr marL="1370013" indent="-165100" algn="l" rtl="0" fontAlgn="base">
        <a:spcBef>
          <a:spcPct val="20000"/>
        </a:spcBef>
        <a:spcAft>
          <a:spcPct val="0"/>
        </a:spcAft>
        <a:buClr>
          <a:schemeClr val="tx2"/>
        </a:buClr>
        <a:buChar char="&gt;"/>
        <a:defRPr>
          <a:solidFill>
            <a:schemeClr val="tx1"/>
          </a:solidFill>
          <a:latin typeface="+mn-lt"/>
          <a:ea typeface="+mn-ea"/>
        </a:defRPr>
      </a:lvl5pPr>
      <a:lvl6pPr marL="1827213" indent="-165100" algn="l" rtl="0" fontAlgn="base">
        <a:spcBef>
          <a:spcPct val="20000"/>
        </a:spcBef>
        <a:spcAft>
          <a:spcPct val="0"/>
        </a:spcAft>
        <a:buClr>
          <a:schemeClr val="tx2"/>
        </a:buClr>
        <a:buChar char="&gt;"/>
        <a:defRPr>
          <a:solidFill>
            <a:schemeClr val="tx1"/>
          </a:solidFill>
          <a:latin typeface="+mn-lt"/>
          <a:ea typeface="+mn-ea"/>
        </a:defRPr>
      </a:lvl6pPr>
      <a:lvl7pPr marL="2284413" indent="-165100" algn="l" rtl="0" fontAlgn="base">
        <a:spcBef>
          <a:spcPct val="20000"/>
        </a:spcBef>
        <a:spcAft>
          <a:spcPct val="0"/>
        </a:spcAft>
        <a:buClr>
          <a:schemeClr val="tx2"/>
        </a:buClr>
        <a:buChar char="&gt;"/>
        <a:defRPr>
          <a:solidFill>
            <a:schemeClr val="tx1"/>
          </a:solidFill>
          <a:latin typeface="+mn-lt"/>
          <a:ea typeface="+mn-ea"/>
        </a:defRPr>
      </a:lvl7pPr>
      <a:lvl8pPr marL="2741613" indent="-165100" algn="l" rtl="0" fontAlgn="base">
        <a:spcBef>
          <a:spcPct val="20000"/>
        </a:spcBef>
        <a:spcAft>
          <a:spcPct val="0"/>
        </a:spcAft>
        <a:buClr>
          <a:schemeClr val="tx2"/>
        </a:buClr>
        <a:buChar char="&gt;"/>
        <a:defRPr>
          <a:solidFill>
            <a:schemeClr val="tx1"/>
          </a:solidFill>
          <a:latin typeface="+mn-lt"/>
          <a:ea typeface="+mn-ea"/>
        </a:defRPr>
      </a:lvl8pPr>
      <a:lvl9pPr marL="3198813" indent="-165100" algn="l" rtl="0" fontAlgn="base">
        <a:spcBef>
          <a:spcPct val="20000"/>
        </a:spcBef>
        <a:spcAft>
          <a:spcPct val="0"/>
        </a:spcAft>
        <a:buClr>
          <a:schemeClr val="tx2"/>
        </a:buClr>
        <a:buChar char="&gt;"/>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ctrTitle"/>
          </p:nvPr>
        </p:nvSpPr>
        <p:spPr/>
        <p:txBody>
          <a:bodyPr/>
          <a:lstStyle/>
          <a:p>
            <a:r>
              <a:rPr lang="en-US" dirty="0"/>
              <a:t>Order Audit Trail System (OATS)</a:t>
            </a:r>
          </a:p>
        </p:txBody>
      </p:sp>
      <p:sp>
        <p:nvSpPr>
          <p:cNvPr id="110595" name="Rectangle 3"/>
          <p:cNvSpPr>
            <a:spLocks noGrp="1" noChangeArrowheads="1"/>
          </p:cNvSpPr>
          <p:nvPr>
            <p:ph type="subTitle" idx="1"/>
          </p:nvPr>
        </p:nvSpPr>
        <p:spPr>
          <a:xfrm>
            <a:off x="1828800" y="2133600"/>
            <a:ext cx="7010400" cy="1447800"/>
          </a:xfrm>
        </p:spPr>
        <p:txBody>
          <a:bodyPr/>
          <a:lstStyle/>
          <a:p>
            <a:pPr>
              <a:lnSpc>
                <a:spcPct val="90000"/>
              </a:lnSpc>
            </a:pPr>
            <a:r>
              <a:rPr lang="en-US" sz="2400" dirty="0" smtClean="0"/>
              <a:t>OATS Basics</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692F9FE5-ECC8-4259-A41B-7235129C8A9C}" type="slidenum">
              <a:rPr lang="en-US"/>
              <a:pPr/>
              <a:t>9</a:t>
            </a:fld>
            <a:endParaRPr lang="en-US" sz="1600"/>
          </a:p>
        </p:txBody>
      </p:sp>
      <p:sp>
        <p:nvSpPr>
          <p:cNvPr id="118786" name="Rectangle 2"/>
          <p:cNvSpPr>
            <a:spLocks noGrp="1" noChangeArrowheads="1"/>
          </p:cNvSpPr>
          <p:nvPr>
            <p:ph type="title"/>
          </p:nvPr>
        </p:nvSpPr>
        <p:spPr/>
        <p:txBody>
          <a:bodyPr/>
          <a:lstStyle/>
          <a:p>
            <a:r>
              <a:rPr lang="en-US"/>
              <a:t>OATS Data Processing</a:t>
            </a:r>
          </a:p>
        </p:txBody>
      </p:sp>
      <p:sp>
        <p:nvSpPr>
          <p:cNvPr id="118787" name="Rectangle 3"/>
          <p:cNvSpPr>
            <a:spLocks noGrp="1" noChangeArrowheads="1"/>
          </p:cNvSpPr>
          <p:nvPr>
            <p:ph type="body" idx="1"/>
          </p:nvPr>
        </p:nvSpPr>
        <p:spPr/>
        <p:txBody>
          <a:bodyPr/>
          <a:lstStyle/>
          <a:p>
            <a:r>
              <a:rPr lang="en-US" dirty="0"/>
              <a:t>Data Receipt</a:t>
            </a:r>
          </a:p>
          <a:p>
            <a:pPr lvl="1"/>
            <a:r>
              <a:rPr lang="en-US" dirty="0"/>
              <a:t>Individual reports are packaged into files called FOREs (File of Order Reportable Events)</a:t>
            </a:r>
          </a:p>
          <a:p>
            <a:pPr lvl="1"/>
            <a:r>
              <a:rPr lang="en-US" dirty="0"/>
              <a:t>FOREs are transmitted on a daily basis via:</a:t>
            </a:r>
          </a:p>
          <a:p>
            <a:pPr lvl="2"/>
            <a:r>
              <a:rPr lang="en-US" dirty="0"/>
              <a:t>FTP (File Transfer Protocol)</a:t>
            </a:r>
          </a:p>
          <a:p>
            <a:pPr lvl="2"/>
            <a:r>
              <a:rPr lang="en-US" dirty="0"/>
              <a:t>IFT (Internet File Transfer)</a:t>
            </a:r>
          </a:p>
          <a:p>
            <a:pPr lvl="2"/>
            <a:r>
              <a:rPr lang="en-US" dirty="0" smtClean="0"/>
              <a:t>Web </a:t>
            </a:r>
            <a:r>
              <a:rPr lang="en-US" dirty="0"/>
              <a:t>submission</a:t>
            </a:r>
          </a:p>
          <a:p>
            <a:pPr lvl="1"/>
            <a:r>
              <a:rPr lang="en-US" dirty="0"/>
              <a:t>FORE Status (accepted / rejected) available within an hour via medium of submission or via the web </a:t>
            </a:r>
          </a:p>
          <a:p>
            <a:pPr lvl="1"/>
            <a:r>
              <a:rPr lang="en-US" dirty="0"/>
              <a:t>FORE Status is retained online for </a:t>
            </a:r>
            <a:r>
              <a:rPr lang="en-US" dirty="0" smtClean="0"/>
              <a:t>90 </a:t>
            </a:r>
            <a:r>
              <a:rPr lang="en-US" dirty="0"/>
              <a:t>calendar days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FD449060-0ABD-4472-BD30-AEF17643C2F6}" type="slidenum">
              <a:rPr lang="en-US"/>
              <a:pPr/>
              <a:t>10</a:t>
            </a:fld>
            <a:endParaRPr lang="en-US" sz="1600"/>
          </a:p>
        </p:txBody>
      </p:sp>
      <p:sp>
        <p:nvSpPr>
          <p:cNvPr id="119810" name="Rectangle 2"/>
          <p:cNvSpPr>
            <a:spLocks noGrp="1" noChangeArrowheads="1"/>
          </p:cNvSpPr>
          <p:nvPr>
            <p:ph type="title"/>
          </p:nvPr>
        </p:nvSpPr>
        <p:spPr/>
        <p:txBody>
          <a:bodyPr/>
          <a:lstStyle/>
          <a:p>
            <a:r>
              <a:rPr lang="en-US"/>
              <a:t>OATS Data Processing</a:t>
            </a:r>
          </a:p>
        </p:txBody>
      </p:sp>
      <p:sp>
        <p:nvSpPr>
          <p:cNvPr id="119811" name="Rectangle 3"/>
          <p:cNvSpPr>
            <a:spLocks noGrp="1" noChangeArrowheads="1"/>
          </p:cNvSpPr>
          <p:nvPr>
            <p:ph type="body" idx="1"/>
          </p:nvPr>
        </p:nvSpPr>
        <p:spPr/>
        <p:txBody>
          <a:bodyPr/>
          <a:lstStyle/>
          <a:p>
            <a:r>
              <a:rPr lang="en-US" dirty="0"/>
              <a:t>Rejection Processing</a:t>
            </a:r>
          </a:p>
          <a:p>
            <a:pPr lvl="1"/>
            <a:r>
              <a:rPr lang="en-US" dirty="0"/>
              <a:t>Records from accepted files are sent to “Processor” to run through syntax and context validations. </a:t>
            </a:r>
          </a:p>
          <a:p>
            <a:pPr lvl="1"/>
            <a:r>
              <a:rPr lang="en-US" dirty="0"/>
              <a:t>Syntax validations - ensure records are submitted according to the OATS Technical Specifications (i.e., required fields are populated, symbols are valid etc</a:t>
            </a:r>
            <a:r>
              <a:rPr lang="en-US" dirty="0" smtClean="0"/>
              <a:t>…).  Syntax rejections are available within 4 hours of submission.</a:t>
            </a:r>
            <a:endParaRPr lang="en-US" dirty="0"/>
          </a:p>
          <a:p>
            <a:pPr lvl="1"/>
            <a:r>
              <a:rPr lang="en-US" dirty="0"/>
              <a:t>Context validations - ensure records are submitted in proper context. A Route Report will reject if it is not linked to an accepted New </a:t>
            </a:r>
            <a:r>
              <a:rPr lang="en-US" dirty="0" smtClean="0"/>
              <a:t>Order.  Context rejections are available within 24 hours of submission. </a:t>
            </a:r>
            <a:endParaRPr lang="en-US" dirty="0"/>
          </a:p>
          <a:p>
            <a:pPr lvl="1"/>
            <a:r>
              <a:rPr lang="en-US" dirty="0"/>
              <a:t>Rejections are available online for </a:t>
            </a:r>
            <a:r>
              <a:rPr lang="en-US" dirty="0" smtClean="0"/>
              <a:t>90 </a:t>
            </a:r>
            <a:r>
              <a:rPr lang="en-US" dirty="0"/>
              <a:t>calendar days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97506452-3D3B-441C-A3AB-3D6BC09FF1D8}" type="slidenum">
              <a:rPr lang="en-US"/>
              <a:pPr/>
              <a:t>11</a:t>
            </a:fld>
            <a:endParaRPr lang="en-US" sz="1600"/>
          </a:p>
        </p:txBody>
      </p:sp>
      <p:sp>
        <p:nvSpPr>
          <p:cNvPr id="121858" name="Rectangle 2"/>
          <p:cNvSpPr>
            <a:spLocks noGrp="1" noChangeArrowheads="1"/>
          </p:cNvSpPr>
          <p:nvPr>
            <p:ph type="title"/>
          </p:nvPr>
        </p:nvSpPr>
        <p:spPr/>
        <p:txBody>
          <a:bodyPr/>
          <a:lstStyle/>
          <a:p>
            <a:r>
              <a:rPr lang="en-US"/>
              <a:t>Order Lifecycle Within a Firm</a:t>
            </a:r>
          </a:p>
        </p:txBody>
      </p:sp>
      <p:sp>
        <p:nvSpPr>
          <p:cNvPr id="121859" name="Rectangle 3"/>
          <p:cNvSpPr>
            <a:spLocks noGrp="1" noChangeArrowheads="1"/>
          </p:cNvSpPr>
          <p:nvPr>
            <p:ph type="body" idx="1"/>
          </p:nvPr>
        </p:nvSpPr>
        <p:spPr/>
        <p:txBody>
          <a:bodyPr/>
          <a:lstStyle/>
          <a:p>
            <a:r>
              <a:rPr lang="en-US"/>
              <a:t>Linking Reports Within a Firm</a:t>
            </a:r>
          </a:p>
          <a:p>
            <a:pPr lvl="1"/>
            <a:r>
              <a:rPr lang="en-US"/>
              <a:t>Use 3-part key: MPID (Market Participant Identifier), Order Received Date and Firm Order ID</a:t>
            </a:r>
          </a:p>
          <a:p>
            <a:pPr lvl="1"/>
            <a:r>
              <a:rPr lang="en-US"/>
              <a:t>Must be the same on each order event for the reports to link</a:t>
            </a:r>
          </a:p>
          <a:p>
            <a:pPr lvl="1"/>
            <a:r>
              <a:rPr lang="en-US"/>
              <a:t>Secondary reports (RT, CL, EX) are rejected if they can not match to a New Order type (NW, COR, CR)</a:t>
            </a:r>
          </a:p>
          <a:p>
            <a:endParaRPr lang="en-US" b="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A9D9ED2E-0A6C-4E64-8E87-B9CE8E522718}" type="slidenum">
              <a:rPr lang="en-US"/>
              <a:pPr/>
              <a:t>12</a:t>
            </a:fld>
            <a:endParaRPr lang="en-US" sz="1600"/>
          </a:p>
        </p:txBody>
      </p:sp>
      <p:sp>
        <p:nvSpPr>
          <p:cNvPr id="120834" name="Rectangle 2"/>
          <p:cNvSpPr>
            <a:spLocks noGrp="1" noChangeArrowheads="1"/>
          </p:cNvSpPr>
          <p:nvPr>
            <p:ph type="title"/>
          </p:nvPr>
        </p:nvSpPr>
        <p:spPr/>
        <p:txBody>
          <a:bodyPr/>
          <a:lstStyle/>
          <a:p>
            <a:r>
              <a:rPr lang="en-US"/>
              <a:t>OATS Data Processing</a:t>
            </a:r>
          </a:p>
        </p:txBody>
      </p:sp>
      <p:sp>
        <p:nvSpPr>
          <p:cNvPr id="120835" name="Rectangle 3"/>
          <p:cNvSpPr>
            <a:spLocks noGrp="1" noChangeArrowheads="1"/>
          </p:cNvSpPr>
          <p:nvPr>
            <p:ph type="body" idx="1"/>
          </p:nvPr>
        </p:nvSpPr>
        <p:spPr/>
        <p:txBody>
          <a:bodyPr/>
          <a:lstStyle/>
          <a:p>
            <a:r>
              <a:rPr lang="en-US" dirty="0"/>
              <a:t>Matching</a:t>
            </a:r>
          </a:p>
          <a:p>
            <a:pPr lvl="1"/>
            <a:r>
              <a:rPr lang="en-US" dirty="0"/>
              <a:t>Data meeting validations then gets moved to “matcher” which matches</a:t>
            </a:r>
          </a:p>
          <a:p>
            <a:pPr lvl="2"/>
            <a:r>
              <a:rPr lang="en-US" dirty="0"/>
              <a:t>Orders to Trades (Order / Trade Matching)</a:t>
            </a:r>
          </a:p>
          <a:p>
            <a:pPr lvl="2"/>
            <a:r>
              <a:rPr lang="en-US" dirty="0"/>
              <a:t>Routes to </a:t>
            </a:r>
            <a:r>
              <a:rPr lang="en-US" dirty="0" smtClean="0"/>
              <a:t>NASDAQ and NYSE Exchanges (Exchange </a:t>
            </a:r>
            <a:r>
              <a:rPr lang="en-US" dirty="0"/>
              <a:t>/ Route Matching)</a:t>
            </a:r>
          </a:p>
          <a:p>
            <a:pPr lvl="2"/>
            <a:r>
              <a:rPr lang="en-US" dirty="0"/>
              <a:t>Routes to other firms New Orders (</a:t>
            </a:r>
            <a:r>
              <a:rPr lang="en-US" dirty="0" err="1"/>
              <a:t>Interfirm</a:t>
            </a:r>
            <a:r>
              <a:rPr lang="en-US" dirty="0"/>
              <a:t> Route Matching)</a:t>
            </a:r>
          </a:p>
          <a:p>
            <a:pPr lvl="1"/>
            <a:r>
              <a:rPr lang="en-US" dirty="0"/>
              <a:t>Unmatched statistics are available online for </a:t>
            </a:r>
            <a:r>
              <a:rPr lang="en-US" dirty="0" smtClean="0"/>
              <a:t>90 </a:t>
            </a:r>
            <a:r>
              <a:rPr lang="en-US" dirty="0"/>
              <a:t>calendar days </a:t>
            </a:r>
          </a:p>
          <a:p>
            <a:pPr lvl="1"/>
            <a:r>
              <a:rPr lang="en-US" dirty="0"/>
              <a:t>Unmatched details are available online for </a:t>
            </a:r>
            <a:r>
              <a:rPr lang="en-US" dirty="0" smtClean="0"/>
              <a:t>90 </a:t>
            </a:r>
            <a:r>
              <a:rPr lang="en-US" dirty="0"/>
              <a:t>calendar days</a:t>
            </a:r>
          </a:p>
          <a:p>
            <a:endParaRPr lang="en-US"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fld id="{67095889-6E56-47BE-BEC3-E9E5C7D1EEAC}" type="slidenum">
              <a:rPr lang="en-US"/>
              <a:pPr/>
              <a:t>13</a:t>
            </a:fld>
            <a:endParaRPr lang="en-US" sz="1600"/>
          </a:p>
        </p:txBody>
      </p:sp>
      <p:sp>
        <p:nvSpPr>
          <p:cNvPr id="122882" name="Rectangle 2"/>
          <p:cNvSpPr>
            <a:spLocks noGrp="1" noChangeArrowheads="1"/>
          </p:cNvSpPr>
          <p:nvPr>
            <p:ph type="title"/>
          </p:nvPr>
        </p:nvSpPr>
        <p:spPr/>
        <p:txBody>
          <a:bodyPr/>
          <a:lstStyle/>
          <a:p>
            <a:r>
              <a:rPr lang="en-US"/>
              <a:t>Order Lifecycle Creation: Matching</a:t>
            </a:r>
          </a:p>
        </p:txBody>
      </p:sp>
      <p:sp>
        <p:nvSpPr>
          <p:cNvPr id="122883" name="Rectangle 3"/>
          <p:cNvSpPr>
            <a:spLocks noGrp="1" noChangeArrowheads="1"/>
          </p:cNvSpPr>
          <p:nvPr>
            <p:ph type="body" sz="half" idx="1"/>
          </p:nvPr>
        </p:nvSpPr>
        <p:spPr/>
        <p:txBody>
          <a:bodyPr/>
          <a:lstStyle/>
          <a:p>
            <a:r>
              <a:rPr lang="en-US" sz="1800" dirty="0" err="1"/>
              <a:t>Interfirm</a:t>
            </a:r>
            <a:r>
              <a:rPr lang="en-US" sz="1800" dirty="0"/>
              <a:t> Route Matching</a:t>
            </a:r>
          </a:p>
          <a:p>
            <a:endParaRPr lang="en-US" sz="1800" dirty="0"/>
          </a:p>
          <a:p>
            <a:r>
              <a:rPr lang="en-US" sz="1800" dirty="0"/>
              <a:t>Primary matching criteria:</a:t>
            </a:r>
          </a:p>
          <a:p>
            <a:pPr lvl="1"/>
            <a:r>
              <a:rPr lang="en-US" sz="1600" dirty="0" smtClean="0"/>
              <a:t>MPID</a:t>
            </a:r>
            <a:endParaRPr lang="en-US" sz="1600" dirty="0"/>
          </a:p>
          <a:p>
            <a:pPr lvl="1"/>
            <a:r>
              <a:rPr lang="en-US" sz="1600" dirty="0"/>
              <a:t>Routed Order </a:t>
            </a:r>
            <a:r>
              <a:rPr lang="en-US" sz="1600" dirty="0" smtClean="0"/>
              <a:t>ID</a:t>
            </a:r>
          </a:p>
          <a:p>
            <a:pPr lvl="1"/>
            <a:r>
              <a:rPr lang="en-US" sz="1600" dirty="0" smtClean="0"/>
              <a:t>Issue Symbol</a:t>
            </a:r>
            <a:endParaRPr lang="en-US" sz="1600" dirty="0"/>
          </a:p>
          <a:p>
            <a:pPr lvl="1"/>
            <a:r>
              <a:rPr lang="en-US" sz="1600" dirty="0" smtClean="0"/>
              <a:t>Date</a:t>
            </a:r>
            <a:endParaRPr lang="en-US" sz="1600" dirty="0"/>
          </a:p>
          <a:p>
            <a:endParaRPr lang="en-US" sz="1800" b="0" dirty="0"/>
          </a:p>
        </p:txBody>
      </p:sp>
      <p:sp>
        <p:nvSpPr>
          <p:cNvPr id="122884" name="Rectangle 4"/>
          <p:cNvSpPr>
            <a:spLocks noGrp="1" noChangeArrowheads="1"/>
          </p:cNvSpPr>
          <p:nvPr>
            <p:ph type="body" sz="half" idx="2"/>
          </p:nvPr>
        </p:nvSpPr>
        <p:spPr/>
        <p:txBody>
          <a:bodyPr/>
          <a:lstStyle/>
          <a:p>
            <a:r>
              <a:rPr lang="en-US" sz="1800" dirty="0"/>
              <a:t>Order/Route Matching – Links Route Reports to </a:t>
            </a:r>
            <a:r>
              <a:rPr lang="en-US" sz="1800" dirty="0" smtClean="0"/>
              <a:t>Exchange Data</a:t>
            </a:r>
            <a:endParaRPr lang="en-US" sz="1800" dirty="0"/>
          </a:p>
          <a:p>
            <a:r>
              <a:rPr lang="en-US" sz="1800" dirty="0"/>
              <a:t>Primary Matching Criteria:</a:t>
            </a:r>
          </a:p>
          <a:p>
            <a:pPr lvl="1"/>
            <a:r>
              <a:rPr lang="en-US" sz="1600" dirty="0" smtClean="0"/>
              <a:t>Exchange Participant ID</a:t>
            </a:r>
            <a:endParaRPr lang="en-US" sz="1600" dirty="0"/>
          </a:p>
          <a:p>
            <a:pPr lvl="1"/>
            <a:r>
              <a:rPr lang="en-US" sz="1600" dirty="0"/>
              <a:t>Routed Order ID</a:t>
            </a:r>
          </a:p>
          <a:p>
            <a:pPr lvl="1"/>
            <a:r>
              <a:rPr lang="en-US" sz="1600" dirty="0" smtClean="0"/>
              <a:t>Date</a:t>
            </a:r>
            <a:endParaRPr lang="en-US" sz="1600" dirty="0"/>
          </a:p>
          <a:p>
            <a:pPr lvl="1"/>
            <a:r>
              <a:rPr lang="en-US" sz="1600" dirty="0" smtClean="0"/>
              <a:t>Symbol</a:t>
            </a:r>
            <a:endParaRPr lang="en-US" sz="1600" dirty="0"/>
          </a:p>
          <a:p>
            <a:endParaRPr lang="en-US" sz="1800" b="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6E0DE5FF-25CD-486A-9571-32C251860865}" type="slidenum">
              <a:rPr lang="en-US"/>
              <a:pPr/>
              <a:t>14</a:t>
            </a:fld>
            <a:endParaRPr lang="en-US" sz="1600"/>
          </a:p>
        </p:txBody>
      </p:sp>
      <p:sp>
        <p:nvSpPr>
          <p:cNvPr id="123906" name="Rectangle 2"/>
          <p:cNvSpPr>
            <a:spLocks noGrp="1" noChangeArrowheads="1"/>
          </p:cNvSpPr>
          <p:nvPr>
            <p:ph type="title"/>
          </p:nvPr>
        </p:nvSpPr>
        <p:spPr/>
        <p:txBody>
          <a:bodyPr/>
          <a:lstStyle/>
          <a:p>
            <a:r>
              <a:rPr lang="en-US"/>
              <a:t>Order Lifecycle Creation: Matching</a:t>
            </a:r>
          </a:p>
        </p:txBody>
      </p:sp>
      <p:sp>
        <p:nvSpPr>
          <p:cNvPr id="123907" name="Rectangle 3"/>
          <p:cNvSpPr>
            <a:spLocks noGrp="1" noChangeArrowheads="1"/>
          </p:cNvSpPr>
          <p:nvPr>
            <p:ph type="body" idx="1"/>
          </p:nvPr>
        </p:nvSpPr>
        <p:spPr/>
        <p:txBody>
          <a:bodyPr/>
          <a:lstStyle/>
          <a:p>
            <a:r>
              <a:rPr lang="en-US" sz="2200" dirty="0"/>
              <a:t>Order / Trade Matching - Links order executions to trades in the TRFs (Trade Reporting Facilities):</a:t>
            </a:r>
          </a:p>
          <a:p>
            <a:pPr lvl="1"/>
            <a:r>
              <a:rPr lang="en-US" dirty="0"/>
              <a:t>NASDAQ (FINRA / NASDAQ)</a:t>
            </a:r>
          </a:p>
          <a:p>
            <a:pPr lvl="1"/>
            <a:r>
              <a:rPr lang="en-US" dirty="0"/>
              <a:t>NYSE (FINRA / New York Stock Exchange)</a:t>
            </a:r>
          </a:p>
          <a:p>
            <a:pPr lvl="1"/>
            <a:r>
              <a:rPr lang="en-US" dirty="0" smtClean="0"/>
              <a:t>ADF </a:t>
            </a:r>
            <a:endParaRPr lang="en-US" dirty="0"/>
          </a:p>
          <a:p>
            <a:pPr lvl="1"/>
            <a:r>
              <a:rPr lang="en-US" dirty="0"/>
              <a:t>OTC Trade Reporting Facility</a:t>
            </a:r>
          </a:p>
          <a:p>
            <a:r>
              <a:rPr lang="en-US" sz="2200" dirty="0"/>
              <a:t>Market Center ID must reflect proper trade reporting facility</a:t>
            </a:r>
          </a:p>
          <a:p>
            <a:r>
              <a:rPr lang="en-US" sz="2200" dirty="0"/>
              <a:t>Match on:</a:t>
            </a:r>
          </a:p>
          <a:p>
            <a:pPr lvl="1"/>
            <a:r>
              <a:rPr lang="en-US" dirty="0"/>
              <a:t>Branch / Sequence Number</a:t>
            </a:r>
          </a:p>
          <a:p>
            <a:pPr lvl="1"/>
            <a:r>
              <a:rPr lang="en-US" dirty="0"/>
              <a:t>Execution Timestamp</a:t>
            </a:r>
          </a:p>
          <a:p>
            <a:pPr lvl="1"/>
            <a:r>
              <a:rPr lang="en-US" dirty="0"/>
              <a:t>Issue Symbol</a:t>
            </a:r>
          </a:p>
          <a:p>
            <a:pPr lvl="1"/>
            <a:r>
              <a:rPr lang="en-US" dirty="0"/>
              <a:t>Firm MPID</a:t>
            </a:r>
          </a:p>
          <a:p>
            <a:endParaRPr lang="en-US" b="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A8B984C6-C087-4085-B4F8-2C147B2A894D}" type="slidenum">
              <a:rPr lang="en-US"/>
              <a:pPr/>
              <a:t>15</a:t>
            </a:fld>
            <a:endParaRPr lang="en-US" sz="1600"/>
          </a:p>
        </p:txBody>
      </p:sp>
      <p:sp>
        <p:nvSpPr>
          <p:cNvPr id="125955" name="Rectangle 3"/>
          <p:cNvSpPr>
            <a:spLocks noGrp="1" noChangeArrowheads="1"/>
          </p:cNvSpPr>
          <p:nvPr>
            <p:ph type="body" idx="1"/>
          </p:nvPr>
        </p:nvSpPr>
        <p:spPr/>
        <p:txBody>
          <a:bodyPr/>
          <a:lstStyle/>
          <a:p>
            <a:r>
              <a:rPr lang="en-US" dirty="0"/>
              <a:t>Who? - </a:t>
            </a:r>
            <a:r>
              <a:rPr lang="en-US" b="0" dirty="0"/>
              <a:t>Any FINRA member firms required under FINRA and/or NASDAQ Rules to record the date and time of any market event</a:t>
            </a:r>
          </a:p>
          <a:p>
            <a:r>
              <a:rPr lang="en-US" dirty="0"/>
              <a:t>What? - </a:t>
            </a:r>
            <a:r>
              <a:rPr lang="en-US" b="0" dirty="0"/>
              <a:t>Synchronize clocks within three seconds of designated source, with to-the-second granularity</a:t>
            </a:r>
          </a:p>
          <a:p>
            <a:r>
              <a:rPr lang="en-US" dirty="0"/>
              <a:t>Where? - </a:t>
            </a:r>
            <a:r>
              <a:rPr lang="en-US" b="0" dirty="0"/>
              <a:t>National Institute of Standards and Technology Atomic Clock</a:t>
            </a:r>
          </a:p>
          <a:p>
            <a:r>
              <a:rPr lang="en-US" dirty="0"/>
              <a:t>When? - </a:t>
            </a:r>
            <a:r>
              <a:rPr lang="en-US" b="0" dirty="0"/>
              <a:t>Daily, prior to market open; check for drift throughout day and re-synchronize time as necessary</a:t>
            </a:r>
          </a:p>
          <a:p>
            <a:r>
              <a:rPr lang="en-US" dirty="0"/>
              <a:t>How? - </a:t>
            </a:r>
            <a:r>
              <a:rPr lang="en-US" b="0" dirty="0"/>
              <a:t>Internet, software, radio waves</a:t>
            </a:r>
          </a:p>
          <a:p>
            <a:endParaRPr lang="en-US" dirty="0"/>
          </a:p>
        </p:txBody>
      </p:sp>
      <p:sp>
        <p:nvSpPr>
          <p:cNvPr id="125956" name="Rectangle 4"/>
          <p:cNvSpPr>
            <a:spLocks noGrp="1" noChangeArrowheads="1"/>
          </p:cNvSpPr>
          <p:nvPr>
            <p:ph type="title"/>
          </p:nvPr>
        </p:nvSpPr>
        <p:spPr>
          <a:xfrm>
            <a:off x="304800" y="304800"/>
            <a:ext cx="8382000" cy="885825"/>
          </a:xfrm>
          <a:noFill/>
          <a:ln/>
        </p:spPr>
        <p:txBody>
          <a:bodyPr/>
          <a:lstStyle/>
          <a:p>
            <a:r>
              <a:rPr lang="en-US"/>
              <a:t>Firm Responsibilities: Synchronize Business Clocks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30F9893D-49E3-4B40-A0DB-1AD4E6753640}" type="slidenum">
              <a:rPr lang="en-US"/>
              <a:pPr/>
              <a:t>16</a:t>
            </a:fld>
            <a:endParaRPr lang="en-US" sz="1600"/>
          </a:p>
        </p:txBody>
      </p:sp>
      <p:sp>
        <p:nvSpPr>
          <p:cNvPr id="126978" name="Rectangle 2"/>
          <p:cNvSpPr>
            <a:spLocks noGrp="1" noChangeArrowheads="1"/>
          </p:cNvSpPr>
          <p:nvPr>
            <p:ph type="title"/>
          </p:nvPr>
        </p:nvSpPr>
        <p:spPr/>
        <p:txBody>
          <a:bodyPr/>
          <a:lstStyle/>
          <a:p>
            <a:r>
              <a:rPr lang="en-US"/>
              <a:t>Firm Responsibilities: Submission Deadlines</a:t>
            </a:r>
          </a:p>
        </p:txBody>
      </p:sp>
      <p:sp>
        <p:nvSpPr>
          <p:cNvPr id="126979" name="Rectangle 3"/>
          <p:cNvSpPr>
            <a:spLocks noGrp="1" noChangeArrowheads="1"/>
          </p:cNvSpPr>
          <p:nvPr>
            <p:ph type="body" idx="1"/>
          </p:nvPr>
        </p:nvSpPr>
        <p:spPr/>
        <p:txBody>
          <a:bodyPr/>
          <a:lstStyle/>
          <a:p>
            <a:r>
              <a:rPr lang="en-US" dirty="0"/>
              <a:t>OATS Business Day </a:t>
            </a:r>
          </a:p>
          <a:p>
            <a:pPr lvl="1"/>
            <a:r>
              <a:rPr lang="en-US" dirty="0"/>
              <a:t>Begins after the close of the NASDAQ Stock Exchange on one market day (16:00:01 ET)</a:t>
            </a:r>
          </a:p>
          <a:p>
            <a:pPr lvl="1"/>
            <a:r>
              <a:rPr lang="en-US" dirty="0"/>
              <a:t>Ends at the close of the NASDAQ Stock Exchange on the next market day (16:00:00 ET)</a:t>
            </a:r>
          </a:p>
          <a:p>
            <a:r>
              <a:rPr lang="en-US" dirty="0"/>
              <a:t>OATS Reporting Day </a:t>
            </a:r>
          </a:p>
          <a:p>
            <a:pPr lvl="1"/>
            <a:r>
              <a:rPr lang="en-US" dirty="0"/>
              <a:t>Events occurring during an OATS Business Day must be submitted to OATS by </a:t>
            </a:r>
            <a:r>
              <a:rPr lang="en-US" dirty="0" smtClean="0"/>
              <a:t>08:00:00 </a:t>
            </a:r>
            <a:r>
              <a:rPr lang="en-US" dirty="0"/>
              <a:t>ET the next calendar day or be considered late by </a:t>
            </a:r>
            <a:r>
              <a:rPr lang="en-US" dirty="0" smtClean="0"/>
              <a:t>FINRA  </a:t>
            </a:r>
            <a:endParaRPr lang="en-US" dirty="0"/>
          </a:p>
          <a:p>
            <a:pPr lvl="1"/>
            <a:r>
              <a:rPr lang="en-US" dirty="0"/>
              <a:t>Please note: late validation looks at the time the individual record was submitted in relation </a:t>
            </a:r>
            <a:r>
              <a:rPr lang="en-US" dirty="0" smtClean="0"/>
              <a:t>to </a:t>
            </a:r>
            <a:r>
              <a:rPr lang="en-US" dirty="0"/>
              <a:t>its event timestamp. OATS does not consider in late processing if the FORE was submitted timely. </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88B6BC9B-1A0E-4F23-90FD-9080B2CD750D}" type="slidenum">
              <a:rPr lang="en-US"/>
              <a:pPr/>
              <a:t>17</a:t>
            </a:fld>
            <a:endParaRPr lang="en-US" sz="1600"/>
          </a:p>
        </p:txBody>
      </p:sp>
      <p:sp>
        <p:nvSpPr>
          <p:cNvPr id="128002" name="Rectangle 2"/>
          <p:cNvSpPr>
            <a:spLocks noGrp="1" noChangeArrowheads="1"/>
          </p:cNvSpPr>
          <p:nvPr>
            <p:ph type="title"/>
          </p:nvPr>
        </p:nvSpPr>
        <p:spPr/>
        <p:txBody>
          <a:bodyPr/>
          <a:lstStyle/>
          <a:p>
            <a:r>
              <a:rPr lang="en-US"/>
              <a:t>Firm Responsibilities: ROE Reject Repair</a:t>
            </a:r>
          </a:p>
        </p:txBody>
      </p:sp>
      <p:sp>
        <p:nvSpPr>
          <p:cNvPr id="128003" name="Rectangle 3"/>
          <p:cNvSpPr>
            <a:spLocks noGrp="1" noChangeArrowheads="1"/>
          </p:cNvSpPr>
          <p:nvPr>
            <p:ph type="body" idx="1"/>
          </p:nvPr>
        </p:nvSpPr>
        <p:spPr/>
        <p:txBody>
          <a:bodyPr/>
          <a:lstStyle/>
          <a:p>
            <a:r>
              <a:rPr lang="en-US" dirty="0"/>
              <a:t>Who? - </a:t>
            </a:r>
            <a:r>
              <a:rPr lang="en-US" b="0" dirty="0"/>
              <a:t>Any Reporting Member, or member firm having data submitted on their behalf, to FINRA</a:t>
            </a:r>
          </a:p>
          <a:p>
            <a:r>
              <a:rPr lang="en-US" dirty="0"/>
              <a:t>What? - </a:t>
            </a:r>
            <a:r>
              <a:rPr lang="en-US" b="0" dirty="0"/>
              <a:t>Any records rejected by OATS for syntax, semantic or context errors</a:t>
            </a:r>
          </a:p>
          <a:p>
            <a:r>
              <a:rPr lang="en-US" dirty="0"/>
              <a:t>Where? - </a:t>
            </a:r>
            <a:r>
              <a:rPr lang="en-US" b="0" dirty="0"/>
              <a:t>https</a:t>
            </a:r>
            <a:r>
              <a:rPr lang="en-US" b="0" dirty="0" smtClean="0"/>
              <a:t>://firms.finra.org</a:t>
            </a:r>
            <a:endParaRPr lang="en-US" b="0" dirty="0"/>
          </a:p>
          <a:p>
            <a:r>
              <a:rPr lang="en-US" dirty="0"/>
              <a:t>When? - </a:t>
            </a:r>
            <a:r>
              <a:rPr lang="en-US" b="0" dirty="0"/>
              <a:t>On a daily basis; rejects are available within 24 hours of </a:t>
            </a:r>
            <a:r>
              <a:rPr lang="en-US" b="0" dirty="0" smtClean="0"/>
              <a:t>processing; Syntax rejections available within 4 hours</a:t>
            </a:r>
            <a:endParaRPr lang="en-US" b="0" dirty="0"/>
          </a:p>
          <a:p>
            <a:r>
              <a:rPr lang="en-US" dirty="0"/>
              <a:t>How? - </a:t>
            </a:r>
            <a:r>
              <a:rPr lang="en-US" b="0" dirty="0"/>
              <a:t>Through the Web Interface, </a:t>
            </a:r>
            <a:r>
              <a:rPr lang="en-US" b="0" dirty="0" smtClean="0"/>
              <a:t>FTP </a:t>
            </a:r>
            <a:r>
              <a:rPr lang="en-US" b="0" dirty="0"/>
              <a:t>or IFT</a:t>
            </a:r>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EA13D22B-A878-47A9-91A3-1075C8797DC0}" type="slidenum">
              <a:rPr lang="en-US"/>
              <a:pPr/>
              <a:t>18</a:t>
            </a:fld>
            <a:endParaRPr lang="en-US" sz="1600"/>
          </a:p>
        </p:txBody>
      </p:sp>
      <p:sp>
        <p:nvSpPr>
          <p:cNvPr id="129026" name="Rectangle 2"/>
          <p:cNvSpPr>
            <a:spLocks noGrp="1" noChangeArrowheads="1"/>
          </p:cNvSpPr>
          <p:nvPr>
            <p:ph type="title"/>
          </p:nvPr>
        </p:nvSpPr>
        <p:spPr/>
        <p:txBody>
          <a:bodyPr/>
          <a:lstStyle/>
          <a:p>
            <a:r>
              <a:rPr lang="en-US"/>
              <a:t>Firm Responsibilities: Review of Web Site</a:t>
            </a:r>
          </a:p>
        </p:txBody>
      </p:sp>
      <p:sp>
        <p:nvSpPr>
          <p:cNvPr id="129027" name="Rectangle 3"/>
          <p:cNvSpPr>
            <a:spLocks noGrp="1" noChangeArrowheads="1"/>
          </p:cNvSpPr>
          <p:nvPr>
            <p:ph type="body" idx="1"/>
          </p:nvPr>
        </p:nvSpPr>
        <p:spPr/>
        <p:txBody>
          <a:bodyPr/>
          <a:lstStyle/>
          <a:p>
            <a:r>
              <a:rPr lang="en-US"/>
              <a:t>Monitor the OATS Web Interface on a Daily Basis:</a:t>
            </a:r>
          </a:p>
          <a:p>
            <a:pPr lvl="1"/>
            <a:r>
              <a:rPr lang="en-US"/>
              <a:t>FORE Status Notification: Available within 1 hour of submission</a:t>
            </a:r>
          </a:p>
          <a:p>
            <a:pPr lvl="1"/>
            <a:r>
              <a:rPr lang="en-US"/>
              <a:t>Firm Reporting Statistics: Usually available within 24 hours of processing. </a:t>
            </a:r>
          </a:p>
          <a:p>
            <a:pPr lvl="1"/>
            <a:r>
              <a:rPr lang="en-US"/>
              <a:t>Rejections- Firms may view their rejections by: FORE, Summary, Rejection Type or in Group Symbol Repair</a:t>
            </a:r>
          </a:p>
          <a:p>
            <a:pPr lvl="1"/>
            <a:r>
              <a:rPr lang="en-US"/>
              <a:t>Order / Trade Match Statistics and Order / Route and Interfirm matching Statistics: Usually available for firms within 72 hours</a:t>
            </a:r>
          </a:p>
          <a:p>
            <a:pPr lvl="1"/>
            <a:r>
              <a:rPr lang="en-US"/>
              <a:t>View Announcements if no status available</a:t>
            </a:r>
          </a:p>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F91A3ABA-5D66-4487-9374-F8AE94CAB275}" type="slidenum">
              <a:rPr lang="en-US"/>
              <a:pPr/>
              <a:t>1</a:t>
            </a:fld>
            <a:endParaRPr lang="en-US" sz="1600"/>
          </a:p>
        </p:txBody>
      </p:sp>
      <p:sp>
        <p:nvSpPr>
          <p:cNvPr id="133122" name="Rectangle 2"/>
          <p:cNvSpPr>
            <a:spLocks noGrp="1" noChangeArrowheads="1"/>
          </p:cNvSpPr>
          <p:nvPr>
            <p:ph type="title"/>
          </p:nvPr>
        </p:nvSpPr>
        <p:spPr/>
        <p:txBody>
          <a:bodyPr/>
          <a:lstStyle/>
          <a:p>
            <a:r>
              <a:rPr lang="en-US" dirty="0" smtClean="0"/>
              <a:t>Topics</a:t>
            </a:r>
            <a:endParaRPr lang="en-US" dirty="0"/>
          </a:p>
        </p:txBody>
      </p:sp>
      <p:sp>
        <p:nvSpPr>
          <p:cNvPr id="133123" name="Rectangle 3"/>
          <p:cNvSpPr>
            <a:spLocks noGrp="1" noChangeArrowheads="1"/>
          </p:cNvSpPr>
          <p:nvPr>
            <p:ph type="body" idx="1"/>
          </p:nvPr>
        </p:nvSpPr>
        <p:spPr/>
        <p:txBody>
          <a:bodyPr/>
          <a:lstStyle/>
          <a:p>
            <a:r>
              <a:rPr lang="en-US" sz="1800" dirty="0"/>
              <a:t>OATS Overview, Rules and Reporting Obligations</a:t>
            </a:r>
          </a:p>
          <a:p>
            <a:r>
              <a:rPr lang="en-US" sz="1800" dirty="0"/>
              <a:t>Order Reports</a:t>
            </a:r>
          </a:p>
          <a:p>
            <a:r>
              <a:rPr lang="en-US" sz="1800" dirty="0"/>
              <a:t>OATS Data Processing</a:t>
            </a:r>
          </a:p>
          <a:p>
            <a:r>
              <a:rPr lang="en-US" sz="1800" dirty="0"/>
              <a:t>Order Lifecycle Creation</a:t>
            </a:r>
          </a:p>
          <a:p>
            <a:r>
              <a:rPr lang="en-US" sz="1800" dirty="0"/>
              <a:t>Firm Responsibilities</a:t>
            </a:r>
          </a:p>
          <a:p>
            <a:r>
              <a:rPr lang="en-US" sz="1800" dirty="0"/>
              <a:t>Resources</a:t>
            </a:r>
          </a:p>
          <a:p>
            <a:pPr>
              <a:buFont typeface="Wingdings" pitchFamily="2" charset="2"/>
              <a:buNone/>
            </a:pPr>
            <a:endParaRPr lang="en-US" sz="1800" dirty="0"/>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B7D7DC05-5412-4BE5-8069-0DED5D0EAA93}" type="slidenum">
              <a:rPr lang="en-US"/>
              <a:pPr/>
              <a:t>19</a:t>
            </a:fld>
            <a:endParaRPr lang="en-US" sz="1600"/>
          </a:p>
        </p:txBody>
      </p:sp>
      <p:sp>
        <p:nvSpPr>
          <p:cNvPr id="144386" name="Rectangle 2"/>
          <p:cNvSpPr>
            <a:spLocks noGrp="1" noChangeArrowheads="1"/>
          </p:cNvSpPr>
          <p:nvPr>
            <p:ph type="title"/>
          </p:nvPr>
        </p:nvSpPr>
        <p:spPr/>
        <p:txBody>
          <a:bodyPr/>
          <a:lstStyle/>
          <a:p>
            <a:r>
              <a:rPr lang="en-US">
                <a:solidFill>
                  <a:srgbClr val="0082D1"/>
                </a:solidFill>
              </a:rPr>
              <a:t>Firm Responsibilities: Supervision</a:t>
            </a:r>
          </a:p>
        </p:txBody>
      </p:sp>
      <p:sp>
        <p:nvSpPr>
          <p:cNvPr id="144387" name="Rectangle 3"/>
          <p:cNvSpPr>
            <a:spLocks noGrp="1" noChangeArrowheads="1"/>
          </p:cNvSpPr>
          <p:nvPr>
            <p:ph type="body" idx="1"/>
          </p:nvPr>
        </p:nvSpPr>
        <p:spPr/>
        <p:txBody>
          <a:bodyPr/>
          <a:lstStyle/>
          <a:p>
            <a:pPr>
              <a:buFont typeface="Wingdings" pitchFamily="2" charset="2"/>
              <a:buNone/>
            </a:pPr>
            <a:r>
              <a:rPr lang="en-US" b="0" dirty="0"/>
              <a:t>What should be included in OATS Written Supervisory Procedures:</a:t>
            </a:r>
          </a:p>
          <a:p>
            <a:r>
              <a:rPr lang="en-US" b="0" dirty="0"/>
              <a:t>Who is responsible for supervising OATS reporting?</a:t>
            </a:r>
          </a:p>
          <a:p>
            <a:r>
              <a:rPr lang="en-US" b="0" dirty="0"/>
              <a:t>How will they conduct reviews for OATS reporting?</a:t>
            </a:r>
          </a:p>
          <a:p>
            <a:r>
              <a:rPr lang="en-US" b="0" dirty="0"/>
              <a:t>When or how often will they conduct the supervisory reviews?</a:t>
            </a:r>
          </a:p>
          <a:p>
            <a:r>
              <a:rPr lang="en-US" b="0" dirty="0"/>
              <a:t>How will they evidence their supervisory reviews in writing?</a:t>
            </a:r>
          </a:p>
          <a:p>
            <a:r>
              <a:rPr lang="en-US" b="0" dirty="0"/>
              <a:t>Use Supervisory </a:t>
            </a:r>
            <a:r>
              <a:rPr lang="en-US" b="0" dirty="0" smtClean="0"/>
              <a:t>Logs</a:t>
            </a:r>
          </a:p>
          <a:p>
            <a:r>
              <a:rPr lang="en-US" b="0" dirty="0" smtClean="0"/>
              <a:t>Members </a:t>
            </a:r>
            <a:r>
              <a:rPr lang="en-US" b="0" dirty="0"/>
              <a:t>should refer to NASD Notice to Members 98-65, 99-45 and 02-29 as well as the OATS Reports on Supervision for additional guidance.</a:t>
            </a:r>
          </a:p>
          <a:p>
            <a:endParaRPr lang="en-US" b="0" dirty="0"/>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DE2AE28A-C1CE-49F4-A60D-74BA2A47EDDB}" type="slidenum">
              <a:rPr lang="en-US"/>
              <a:pPr/>
              <a:t>20</a:t>
            </a:fld>
            <a:endParaRPr lang="en-US" sz="1600"/>
          </a:p>
        </p:txBody>
      </p:sp>
      <p:sp>
        <p:nvSpPr>
          <p:cNvPr id="132098" name="Rectangle 2"/>
          <p:cNvSpPr>
            <a:spLocks noGrp="1" noChangeArrowheads="1"/>
          </p:cNvSpPr>
          <p:nvPr>
            <p:ph type="title"/>
          </p:nvPr>
        </p:nvSpPr>
        <p:spPr/>
        <p:txBody>
          <a:bodyPr/>
          <a:lstStyle/>
          <a:p>
            <a:r>
              <a:rPr lang="en-US"/>
              <a:t>OATS Resources</a:t>
            </a:r>
          </a:p>
        </p:txBody>
      </p:sp>
      <p:sp>
        <p:nvSpPr>
          <p:cNvPr id="132099" name="Rectangle 3"/>
          <p:cNvSpPr>
            <a:spLocks noGrp="1" noChangeArrowheads="1"/>
          </p:cNvSpPr>
          <p:nvPr>
            <p:ph type="body" idx="1"/>
          </p:nvPr>
        </p:nvSpPr>
        <p:spPr/>
        <p:txBody>
          <a:bodyPr/>
          <a:lstStyle/>
          <a:p>
            <a:r>
              <a:rPr lang="en-US" dirty="0"/>
              <a:t>The following resources are available to help members answer questions regarding OATS:</a:t>
            </a:r>
          </a:p>
          <a:p>
            <a:pPr lvl="1"/>
            <a:r>
              <a:rPr lang="en-US" dirty="0"/>
              <a:t>www.finra.org/oats</a:t>
            </a:r>
          </a:p>
          <a:p>
            <a:pPr lvl="2"/>
            <a:r>
              <a:rPr lang="en-US" dirty="0"/>
              <a:t>OATS Frequently Asked Questions</a:t>
            </a:r>
          </a:p>
          <a:p>
            <a:pPr lvl="2"/>
            <a:r>
              <a:rPr lang="en-US" dirty="0"/>
              <a:t>OATS Reporting Technical Specifications</a:t>
            </a:r>
          </a:p>
          <a:p>
            <a:pPr lvl="2"/>
            <a:r>
              <a:rPr lang="en-US" dirty="0"/>
              <a:t>OATS Subscriber Manual</a:t>
            </a:r>
          </a:p>
          <a:p>
            <a:pPr lvl="2"/>
            <a:r>
              <a:rPr lang="en-US" dirty="0"/>
              <a:t>OATS Report Index</a:t>
            </a:r>
          </a:p>
          <a:p>
            <a:pPr lvl="2"/>
            <a:r>
              <a:rPr lang="en-US" dirty="0"/>
              <a:t>OATS Registration Page</a:t>
            </a:r>
          </a:p>
          <a:p>
            <a:pPr lvl="2"/>
            <a:r>
              <a:rPr lang="en-US" dirty="0"/>
              <a:t>OATS for OTC Page</a:t>
            </a:r>
          </a:p>
          <a:p>
            <a:pPr lvl="1"/>
            <a:r>
              <a:rPr lang="en-US" dirty="0"/>
              <a:t>Report Cards</a:t>
            </a:r>
          </a:p>
          <a:p>
            <a:pPr lvl="1"/>
            <a:r>
              <a:rPr lang="en-US" dirty="0"/>
              <a:t>OATS Helpdesk 1-800-321-6273</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58BECE15-E70B-45CE-843E-16F40A1203C3}" type="slidenum">
              <a:rPr lang="en-US"/>
              <a:pPr/>
              <a:t>2</a:t>
            </a:fld>
            <a:endParaRPr lang="en-US" sz="1600"/>
          </a:p>
        </p:txBody>
      </p:sp>
      <p:sp>
        <p:nvSpPr>
          <p:cNvPr id="77826" name="Rectangle 2"/>
          <p:cNvSpPr>
            <a:spLocks noGrp="1" noChangeArrowheads="1"/>
          </p:cNvSpPr>
          <p:nvPr>
            <p:ph type="title"/>
          </p:nvPr>
        </p:nvSpPr>
        <p:spPr>
          <a:xfrm>
            <a:off x="381000" y="457200"/>
            <a:ext cx="8229600" cy="488950"/>
          </a:xfrm>
        </p:spPr>
        <p:txBody>
          <a:bodyPr/>
          <a:lstStyle/>
          <a:p>
            <a:r>
              <a:rPr lang="en-US"/>
              <a:t>OATS Overview</a:t>
            </a:r>
          </a:p>
        </p:txBody>
      </p:sp>
      <p:sp>
        <p:nvSpPr>
          <p:cNvPr id="77833" name="Rectangle 9"/>
          <p:cNvSpPr>
            <a:spLocks noGrp="1" noChangeArrowheads="1"/>
          </p:cNvSpPr>
          <p:nvPr>
            <p:ph type="body" idx="1"/>
          </p:nvPr>
        </p:nvSpPr>
        <p:spPr/>
        <p:txBody>
          <a:bodyPr/>
          <a:lstStyle/>
          <a:p>
            <a:pPr marL="290513" indent="-290513"/>
            <a:r>
              <a:rPr lang="en-US" sz="1800"/>
              <a:t>What is OATS? </a:t>
            </a:r>
          </a:p>
          <a:p>
            <a:pPr marL="798513" lvl="1" indent="-342900"/>
            <a:r>
              <a:rPr lang="en-US" sz="1600"/>
              <a:t>OATS is FINRA’s Order Audit Trail System. It is designed to capture all of the events in the lifecycle of an order from origination or receipt through execution and/or cancellation.  </a:t>
            </a:r>
          </a:p>
          <a:p>
            <a:pPr marL="290513" indent="-290513"/>
            <a:r>
              <a:rPr lang="en-US" sz="1800"/>
              <a:t>Why OATS? </a:t>
            </a:r>
          </a:p>
          <a:p>
            <a:pPr marL="798513" lvl="1" indent="-342900"/>
            <a:r>
              <a:rPr lang="en-US" sz="1600"/>
              <a:t>OATS was developed by FINRA in response to the August 1996 settlement with the Securities and Exchange Commission (SEC). It is part of an integrated audit trail of order, trade and quote information used in FINRA’s surveillance activities.</a:t>
            </a:r>
          </a:p>
          <a:p>
            <a:pPr marL="290513" indent="-290513"/>
            <a:r>
              <a:rPr lang="en-US" sz="1800"/>
              <a:t>FINRA role</a:t>
            </a:r>
          </a:p>
          <a:p>
            <a:pPr marL="798513" lvl="1" indent="-342900"/>
            <a:r>
              <a:rPr lang="en-US" sz="1600"/>
              <a:t>To collect, process and provide feedback on a daily basis and to incorporate the data into the surveillance programs.</a:t>
            </a:r>
          </a:p>
          <a:p>
            <a:pPr marL="290513" indent="-290513"/>
            <a:r>
              <a:rPr lang="en-US" sz="1800"/>
              <a:t>Firm role</a:t>
            </a:r>
          </a:p>
          <a:p>
            <a:pPr marL="798513" lvl="1" indent="-342900"/>
            <a:r>
              <a:rPr lang="en-US" sz="1600"/>
              <a:t>To record and report data in an electronic format on a daily basis.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2AF12E2B-880E-4A32-8315-9CDC00889220}" type="slidenum">
              <a:rPr lang="en-US"/>
              <a:pPr/>
              <a:t>3</a:t>
            </a:fld>
            <a:endParaRPr lang="en-US" sz="1600"/>
          </a:p>
        </p:txBody>
      </p:sp>
      <p:sp>
        <p:nvSpPr>
          <p:cNvPr id="112642" name="Rectangle 2"/>
          <p:cNvSpPr>
            <a:spLocks noGrp="1" noChangeArrowheads="1"/>
          </p:cNvSpPr>
          <p:nvPr>
            <p:ph type="title"/>
          </p:nvPr>
        </p:nvSpPr>
        <p:spPr/>
        <p:txBody>
          <a:bodyPr/>
          <a:lstStyle/>
          <a:p>
            <a:r>
              <a:rPr lang="en-US"/>
              <a:t>Rules</a:t>
            </a:r>
          </a:p>
        </p:txBody>
      </p:sp>
      <p:sp>
        <p:nvSpPr>
          <p:cNvPr id="112643" name="Rectangle 3"/>
          <p:cNvSpPr>
            <a:spLocks noGrp="1" noChangeArrowheads="1"/>
          </p:cNvSpPr>
          <p:nvPr>
            <p:ph type="body" idx="1"/>
          </p:nvPr>
        </p:nvSpPr>
        <p:spPr/>
        <p:txBody>
          <a:bodyPr/>
          <a:lstStyle/>
          <a:p>
            <a:r>
              <a:rPr lang="en-US" dirty="0"/>
              <a:t>FINRA</a:t>
            </a:r>
            <a:r>
              <a:rPr lang="en-US" sz="1800" dirty="0"/>
              <a:t> Rule 7410 - Definitions</a:t>
            </a:r>
          </a:p>
          <a:p>
            <a:r>
              <a:rPr lang="en-US" dirty="0"/>
              <a:t>FINRA</a:t>
            </a:r>
            <a:r>
              <a:rPr lang="en-US" sz="1800" dirty="0"/>
              <a:t> Rule 7420 - Applicability</a:t>
            </a:r>
          </a:p>
          <a:p>
            <a:r>
              <a:rPr lang="en-US" dirty="0"/>
              <a:t>FINRA</a:t>
            </a:r>
            <a:r>
              <a:rPr lang="en-US" sz="1800" dirty="0"/>
              <a:t> Rule 7430 - Synchronization of Business Clocks</a:t>
            </a:r>
          </a:p>
          <a:p>
            <a:r>
              <a:rPr lang="en-US" dirty="0"/>
              <a:t>FINRA</a:t>
            </a:r>
            <a:r>
              <a:rPr lang="en-US" sz="1800" dirty="0"/>
              <a:t> Rule 7440 - Recording Order Information</a:t>
            </a:r>
          </a:p>
          <a:p>
            <a:r>
              <a:rPr lang="en-US" dirty="0"/>
              <a:t>FINRA</a:t>
            </a:r>
            <a:r>
              <a:rPr lang="en-US" sz="1800" dirty="0"/>
              <a:t> Rule 7450 - Order Data Transmission Requirements</a:t>
            </a:r>
          </a:p>
          <a:p>
            <a:r>
              <a:rPr lang="en-US" dirty="0"/>
              <a:t>FINRA</a:t>
            </a:r>
            <a:r>
              <a:rPr lang="en-US" sz="1800" dirty="0"/>
              <a:t> Rule 7460 - Violation of OATS Rules</a:t>
            </a:r>
          </a:p>
          <a:p>
            <a:r>
              <a:rPr lang="en-US" dirty="0"/>
              <a:t>FINRA</a:t>
            </a:r>
            <a:r>
              <a:rPr lang="en-US" sz="1800" dirty="0"/>
              <a:t> Rule 7470 - Exemption from Recording</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608FFD99-E3F9-4B0D-8C42-425659F3A02B}" type="slidenum">
              <a:rPr lang="en-US"/>
              <a:pPr/>
              <a:t>4</a:t>
            </a:fld>
            <a:endParaRPr lang="en-US" sz="1600"/>
          </a:p>
        </p:txBody>
      </p:sp>
      <p:sp>
        <p:nvSpPr>
          <p:cNvPr id="113666" name="Rectangle 2"/>
          <p:cNvSpPr>
            <a:spLocks noGrp="1" noChangeArrowheads="1"/>
          </p:cNvSpPr>
          <p:nvPr>
            <p:ph type="title"/>
          </p:nvPr>
        </p:nvSpPr>
        <p:spPr/>
        <p:txBody>
          <a:bodyPr/>
          <a:lstStyle/>
          <a:p>
            <a:r>
              <a:rPr lang="en-US"/>
              <a:t>Overview of OATS</a:t>
            </a:r>
          </a:p>
        </p:txBody>
      </p:sp>
      <p:sp>
        <p:nvSpPr>
          <p:cNvPr id="113667" name="Rectangle 3"/>
          <p:cNvSpPr>
            <a:spLocks noGrp="1" noChangeArrowheads="1"/>
          </p:cNvSpPr>
          <p:nvPr>
            <p:ph type="body" idx="1"/>
          </p:nvPr>
        </p:nvSpPr>
        <p:spPr/>
        <p:txBody>
          <a:bodyPr/>
          <a:lstStyle/>
          <a:p>
            <a:pPr>
              <a:buFont typeface="Wingdings" pitchFamily="2" charset="2"/>
              <a:buNone/>
            </a:pPr>
            <a:r>
              <a:rPr lang="en-US" dirty="0"/>
              <a:t>Current Scope:</a:t>
            </a:r>
          </a:p>
          <a:p>
            <a:r>
              <a:rPr lang="en-US" dirty="0"/>
              <a:t>All orders: </a:t>
            </a:r>
          </a:p>
          <a:p>
            <a:pPr lvl="1"/>
            <a:r>
              <a:rPr lang="en-US" dirty="0"/>
              <a:t>received by FINRA member firms, </a:t>
            </a:r>
          </a:p>
          <a:p>
            <a:pPr lvl="1"/>
            <a:r>
              <a:rPr lang="en-US" dirty="0"/>
              <a:t>in </a:t>
            </a:r>
            <a:r>
              <a:rPr lang="en-US" dirty="0" smtClean="0"/>
              <a:t>NMS </a:t>
            </a:r>
            <a:r>
              <a:rPr lang="en-US" dirty="0"/>
              <a:t>and OTC listed equity securities, </a:t>
            </a:r>
          </a:p>
          <a:p>
            <a:pPr lvl="1"/>
            <a:r>
              <a:rPr lang="en-US" dirty="0"/>
              <a:t>whether received manually or electronically, are currently reportable to OATS.  </a:t>
            </a:r>
          </a:p>
          <a:p>
            <a:r>
              <a:rPr lang="en-US" dirty="0"/>
              <a:t>Proprietary orders generated in the normal course of a firm’s market making activities are not reportable to OATS. All other proprietary orders are reportable.  </a:t>
            </a:r>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577D41B1-16B3-4933-AE6E-BEBD67DA0842}" type="slidenum">
              <a:rPr lang="en-US"/>
              <a:pPr/>
              <a:t>5</a:t>
            </a:fld>
            <a:endParaRPr lang="en-US" sz="1600"/>
          </a:p>
        </p:txBody>
      </p:sp>
      <p:sp>
        <p:nvSpPr>
          <p:cNvPr id="114690" name="Rectangle 2"/>
          <p:cNvSpPr>
            <a:spLocks noGrp="1" noChangeArrowheads="1"/>
          </p:cNvSpPr>
          <p:nvPr>
            <p:ph type="title"/>
          </p:nvPr>
        </p:nvSpPr>
        <p:spPr/>
        <p:txBody>
          <a:bodyPr/>
          <a:lstStyle/>
          <a:p>
            <a:r>
              <a:rPr lang="en-US"/>
              <a:t>Reporting Obligations</a:t>
            </a:r>
          </a:p>
        </p:txBody>
      </p:sp>
      <p:sp>
        <p:nvSpPr>
          <p:cNvPr id="114691" name="Rectangle 3"/>
          <p:cNvSpPr>
            <a:spLocks noGrp="1" noChangeArrowheads="1"/>
          </p:cNvSpPr>
          <p:nvPr>
            <p:ph type="body" idx="1"/>
          </p:nvPr>
        </p:nvSpPr>
        <p:spPr/>
        <p:txBody>
          <a:bodyPr/>
          <a:lstStyle/>
          <a:p>
            <a:r>
              <a:rPr lang="en-US"/>
              <a:t>FINRA Rule 7440</a:t>
            </a:r>
          </a:p>
          <a:p>
            <a:pPr lvl="1">
              <a:buFont typeface="Arial" charset="0"/>
              <a:buChar char="─"/>
            </a:pPr>
            <a:r>
              <a:rPr lang="en-US"/>
              <a:t>Record data elements immediately following receipt or origination of an order</a:t>
            </a:r>
          </a:p>
          <a:p>
            <a:pPr lvl="1">
              <a:buFont typeface="Arial" charset="0"/>
              <a:buChar char="─"/>
            </a:pPr>
            <a:r>
              <a:rPr lang="en-US"/>
              <a:t>Express all times in hours, minutes and seconds (military time)</a:t>
            </a:r>
          </a:p>
          <a:p>
            <a:pPr lvl="1">
              <a:buFont typeface="Arial" charset="0"/>
              <a:buChar char="─"/>
            </a:pPr>
            <a:r>
              <a:rPr lang="en-US"/>
              <a:t>Record OATS information in electronic form</a:t>
            </a:r>
          </a:p>
          <a:p>
            <a:pPr lvl="1">
              <a:buFont typeface="Arial" charset="0"/>
              <a:buChar char="─"/>
            </a:pPr>
            <a:r>
              <a:rPr lang="en-US"/>
              <a:t>Retain information</a:t>
            </a:r>
          </a:p>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D92AD7C2-A452-4201-89C9-3C69EDCFA9CF}" type="slidenum">
              <a:rPr lang="en-US"/>
              <a:pPr/>
              <a:t>6</a:t>
            </a:fld>
            <a:endParaRPr lang="en-US" sz="1600"/>
          </a:p>
        </p:txBody>
      </p:sp>
      <p:sp>
        <p:nvSpPr>
          <p:cNvPr id="115714" name="Rectangle 2"/>
          <p:cNvSpPr>
            <a:spLocks noGrp="1" noChangeArrowheads="1"/>
          </p:cNvSpPr>
          <p:nvPr>
            <p:ph type="title"/>
          </p:nvPr>
        </p:nvSpPr>
        <p:spPr/>
        <p:txBody>
          <a:bodyPr/>
          <a:lstStyle/>
          <a:p>
            <a:r>
              <a:rPr lang="en-US"/>
              <a:t>Reporting Obligations</a:t>
            </a:r>
          </a:p>
        </p:txBody>
      </p:sp>
      <p:sp>
        <p:nvSpPr>
          <p:cNvPr id="115715" name="Rectangle 3"/>
          <p:cNvSpPr>
            <a:spLocks noGrp="1" noChangeArrowheads="1"/>
          </p:cNvSpPr>
          <p:nvPr>
            <p:ph type="body" idx="1"/>
          </p:nvPr>
        </p:nvSpPr>
        <p:spPr/>
        <p:txBody>
          <a:bodyPr/>
          <a:lstStyle/>
          <a:p>
            <a:r>
              <a:rPr lang="en-US"/>
              <a:t>Third-party reporting</a:t>
            </a:r>
          </a:p>
          <a:p>
            <a:pPr lvl="1"/>
            <a:r>
              <a:rPr lang="en-US"/>
              <a:t>	Written Agreement must be in place</a:t>
            </a:r>
          </a:p>
          <a:p>
            <a:pPr lvl="1"/>
            <a:r>
              <a:rPr lang="en-US"/>
              <a:t>	Must coordinate submissions from multiple reporting parties</a:t>
            </a:r>
          </a:p>
          <a:p>
            <a:pPr lvl="1"/>
            <a:r>
              <a:rPr lang="en-US"/>
              <a:t>	Make clear who is responsible for repairs</a:t>
            </a:r>
          </a:p>
          <a:p>
            <a:pPr lvl="1"/>
            <a:r>
              <a:rPr lang="en-US"/>
              <a:t>	Supervise</a:t>
            </a:r>
          </a:p>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0"/>
          </p:nvPr>
        </p:nvSpPr>
        <p:spPr/>
        <p:txBody>
          <a:bodyPr/>
          <a:lstStyle/>
          <a:p>
            <a:fld id="{D0FAD73D-8F7A-4BAE-ACF1-09E3C268C619}" type="slidenum">
              <a:rPr lang="en-US"/>
              <a:pPr/>
              <a:t>7</a:t>
            </a:fld>
            <a:endParaRPr lang="en-US" sz="1600"/>
          </a:p>
        </p:txBody>
      </p:sp>
      <p:sp>
        <p:nvSpPr>
          <p:cNvPr id="116738" name="Rectangle 2"/>
          <p:cNvSpPr>
            <a:spLocks noGrp="1" noChangeArrowheads="1"/>
          </p:cNvSpPr>
          <p:nvPr>
            <p:ph type="title"/>
          </p:nvPr>
        </p:nvSpPr>
        <p:spPr/>
        <p:txBody>
          <a:bodyPr/>
          <a:lstStyle/>
          <a:p>
            <a:r>
              <a:rPr lang="en-US"/>
              <a:t>Order Reports</a:t>
            </a:r>
          </a:p>
        </p:txBody>
      </p:sp>
      <p:sp>
        <p:nvSpPr>
          <p:cNvPr id="116739" name="Rectangle 3"/>
          <p:cNvSpPr>
            <a:spLocks noGrp="1" noChangeArrowheads="1"/>
          </p:cNvSpPr>
          <p:nvPr>
            <p:ph type="body" sz="half" idx="1"/>
          </p:nvPr>
        </p:nvSpPr>
        <p:spPr/>
        <p:txBody>
          <a:bodyPr/>
          <a:lstStyle/>
          <a:p>
            <a:pPr algn="ctr">
              <a:buFont typeface="Wingdings" pitchFamily="2" charset="2"/>
              <a:buNone/>
            </a:pPr>
            <a:r>
              <a:rPr lang="en-US" sz="1800" u="sng"/>
              <a:t>Events</a:t>
            </a:r>
          </a:p>
          <a:p>
            <a:r>
              <a:rPr lang="en-US" sz="1600"/>
              <a:t> Receipt or Origination</a:t>
            </a:r>
          </a:p>
          <a:p>
            <a:r>
              <a:rPr lang="en-US" sz="1600"/>
              <a:t> Modification</a:t>
            </a:r>
          </a:p>
          <a:p>
            <a:r>
              <a:rPr lang="en-US" sz="1600"/>
              <a:t> Cancellation</a:t>
            </a:r>
          </a:p>
          <a:p>
            <a:r>
              <a:rPr lang="en-US" sz="1600"/>
              <a:t> Routing to another Desk</a:t>
            </a:r>
          </a:p>
          <a:p>
            <a:r>
              <a:rPr lang="en-US" sz="1600"/>
              <a:t> Execution</a:t>
            </a:r>
          </a:p>
          <a:p>
            <a:r>
              <a:rPr lang="en-US" sz="1600"/>
              <a:t> Routing to another firm</a:t>
            </a:r>
          </a:p>
        </p:txBody>
      </p:sp>
      <p:sp>
        <p:nvSpPr>
          <p:cNvPr id="116815" name="Rectangle 79"/>
          <p:cNvSpPr>
            <a:spLocks noGrp="1" noChangeArrowheads="1"/>
          </p:cNvSpPr>
          <p:nvPr>
            <p:ph type="body" sz="half" idx="2"/>
          </p:nvPr>
        </p:nvSpPr>
        <p:spPr/>
        <p:txBody>
          <a:bodyPr/>
          <a:lstStyle/>
          <a:p>
            <a:pPr algn="ctr">
              <a:buFont typeface="Wingdings" pitchFamily="2" charset="2"/>
              <a:buNone/>
            </a:pPr>
            <a:r>
              <a:rPr lang="en-US" sz="1800" u="sng"/>
              <a:t>Report</a:t>
            </a:r>
          </a:p>
          <a:p>
            <a:r>
              <a:rPr lang="en-US" sz="1600"/>
              <a:t> New Order (NW)*#</a:t>
            </a:r>
          </a:p>
          <a:p>
            <a:r>
              <a:rPr lang="en-US" sz="1600"/>
              <a:t> Cancel / Replace (CR)</a:t>
            </a:r>
          </a:p>
          <a:p>
            <a:r>
              <a:rPr lang="en-US" sz="1600"/>
              <a:t> Cancel (CL) (can be added to NW or COR)</a:t>
            </a:r>
          </a:p>
          <a:p>
            <a:r>
              <a:rPr lang="en-US" sz="1600"/>
              <a:t> Desk (DS) (can be added to NW, OR, OE)</a:t>
            </a:r>
          </a:p>
          <a:p>
            <a:r>
              <a:rPr lang="en-US" sz="1600"/>
              <a:t> Execution (EX)*</a:t>
            </a:r>
          </a:p>
          <a:p>
            <a:r>
              <a:rPr lang="en-US" sz="1600"/>
              <a:t> Route (RT)#</a:t>
            </a:r>
          </a:p>
        </p:txBody>
      </p:sp>
      <p:sp>
        <p:nvSpPr>
          <p:cNvPr id="116816" name="Rectangle 80"/>
          <p:cNvSpPr>
            <a:spLocks noChangeArrowheads="1"/>
          </p:cNvSpPr>
          <p:nvPr/>
        </p:nvSpPr>
        <p:spPr bwMode="auto">
          <a:xfrm>
            <a:off x="457200" y="4953000"/>
            <a:ext cx="7010400" cy="822325"/>
          </a:xfrm>
          <a:prstGeom prst="rect">
            <a:avLst/>
          </a:prstGeom>
          <a:noFill/>
          <a:ln w="9525">
            <a:noFill/>
            <a:miter lim="800000"/>
            <a:headEnd/>
            <a:tailEnd/>
          </a:ln>
          <a:effectLst/>
        </p:spPr>
        <p:txBody>
          <a:bodyPr>
            <a:spAutoFit/>
          </a:bodyPr>
          <a:lstStyle/>
          <a:p>
            <a:r>
              <a:rPr lang="en-US"/>
              <a:t>*Also Combined Order / Execution (COE); </a:t>
            </a:r>
          </a:p>
          <a:p>
            <a:r>
              <a:rPr lang="en-US"/>
              <a:t>#Combined Order / Route (COR)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Footer Placeholder 3"/>
          <p:cNvSpPr>
            <a:spLocks noGrp="1"/>
          </p:cNvSpPr>
          <p:nvPr>
            <p:ph type="ftr" sz="quarter" idx="10"/>
          </p:nvPr>
        </p:nvSpPr>
        <p:spPr/>
        <p:txBody>
          <a:bodyPr/>
          <a:lstStyle/>
          <a:p>
            <a:fld id="{B2F9B33D-DFBC-499E-8EB4-966D244E83A3}" type="slidenum">
              <a:rPr lang="en-US"/>
              <a:pPr/>
              <a:t>8</a:t>
            </a:fld>
            <a:endParaRPr lang="en-US" sz="1600"/>
          </a:p>
        </p:txBody>
      </p:sp>
      <p:sp>
        <p:nvSpPr>
          <p:cNvPr id="117762" name="Rectangle 2"/>
          <p:cNvSpPr>
            <a:spLocks noGrp="1" noChangeArrowheads="1"/>
          </p:cNvSpPr>
          <p:nvPr>
            <p:ph type="title"/>
          </p:nvPr>
        </p:nvSpPr>
        <p:spPr/>
        <p:txBody>
          <a:bodyPr/>
          <a:lstStyle/>
          <a:p>
            <a:r>
              <a:rPr lang="en-US"/>
              <a:t>Overview of OATS Processing</a:t>
            </a:r>
          </a:p>
        </p:txBody>
      </p:sp>
      <p:pic>
        <p:nvPicPr>
          <p:cNvPr id="117764" name="Picture 4"/>
          <p:cNvPicPr>
            <a:picLocks noGrp="1" noChangeAspect="1" noChangeArrowheads="1"/>
          </p:cNvPicPr>
          <p:nvPr>
            <p:ph type="body" idx="1"/>
          </p:nvPr>
        </p:nvPicPr>
        <p:blipFill>
          <a:blip r:embed="rId2" cstate="print"/>
          <a:srcRect/>
          <a:stretch>
            <a:fillRect/>
          </a:stretch>
        </p:blipFill>
        <p:spPr>
          <a:xfrm>
            <a:off x="533400" y="1905000"/>
            <a:ext cx="1582738" cy="1071563"/>
          </a:xfrm>
          <a:noFill/>
          <a:ln/>
        </p:spPr>
      </p:pic>
      <p:pic>
        <p:nvPicPr>
          <p:cNvPr id="117765" name="Picture 5"/>
          <p:cNvPicPr>
            <a:picLocks noChangeArrowheads="1"/>
          </p:cNvPicPr>
          <p:nvPr/>
        </p:nvPicPr>
        <p:blipFill>
          <a:blip r:embed="rId3" cstate="print"/>
          <a:srcRect/>
          <a:stretch>
            <a:fillRect/>
          </a:stretch>
        </p:blipFill>
        <p:spPr bwMode="auto">
          <a:xfrm>
            <a:off x="685800" y="3276600"/>
            <a:ext cx="1350963" cy="982663"/>
          </a:xfrm>
          <a:prstGeom prst="rect">
            <a:avLst/>
          </a:prstGeom>
          <a:noFill/>
          <a:ln w="9525">
            <a:noFill/>
            <a:miter lim="800000"/>
            <a:headEnd/>
            <a:tailEnd/>
          </a:ln>
          <a:effectLst/>
        </p:spPr>
      </p:pic>
      <p:pic>
        <p:nvPicPr>
          <p:cNvPr id="117766" name="Picture 6"/>
          <p:cNvPicPr>
            <a:picLocks noChangeAspect="1" noChangeArrowheads="1"/>
          </p:cNvPicPr>
          <p:nvPr/>
        </p:nvPicPr>
        <p:blipFill>
          <a:blip r:embed="rId4" cstate="print"/>
          <a:srcRect/>
          <a:stretch>
            <a:fillRect/>
          </a:stretch>
        </p:blipFill>
        <p:spPr bwMode="auto">
          <a:xfrm>
            <a:off x="2743200" y="2362200"/>
            <a:ext cx="1565275" cy="1752600"/>
          </a:xfrm>
          <a:prstGeom prst="rect">
            <a:avLst/>
          </a:prstGeom>
          <a:noFill/>
          <a:ln w="9525">
            <a:noFill/>
            <a:miter lim="800000"/>
            <a:headEnd/>
            <a:tailEnd/>
          </a:ln>
          <a:effectLst/>
        </p:spPr>
      </p:pic>
      <p:grpSp>
        <p:nvGrpSpPr>
          <p:cNvPr id="117767" name="Group 7"/>
          <p:cNvGrpSpPr>
            <a:grpSpLocks/>
          </p:cNvGrpSpPr>
          <p:nvPr/>
        </p:nvGrpSpPr>
        <p:grpSpPr bwMode="auto">
          <a:xfrm>
            <a:off x="1981200" y="3200400"/>
            <a:ext cx="457200" cy="304800"/>
            <a:chOff x="3606" y="2063"/>
            <a:chExt cx="427" cy="147"/>
          </a:xfrm>
        </p:grpSpPr>
        <p:sp>
          <p:nvSpPr>
            <p:cNvPr id="117768" name="Freeform 8"/>
            <p:cNvSpPr>
              <a:spLocks/>
            </p:cNvSpPr>
            <p:nvPr/>
          </p:nvSpPr>
          <p:spPr bwMode="auto">
            <a:xfrm>
              <a:off x="3625" y="2063"/>
              <a:ext cx="408" cy="139"/>
            </a:xfrm>
            <a:custGeom>
              <a:avLst/>
              <a:gdLst/>
              <a:ahLst/>
              <a:cxnLst>
                <a:cxn ang="0">
                  <a:pos x="0" y="30"/>
                </a:cxn>
                <a:cxn ang="0">
                  <a:pos x="0" y="108"/>
                </a:cxn>
                <a:cxn ang="0">
                  <a:pos x="253" y="108"/>
                </a:cxn>
                <a:cxn ang="0">
                  <a:pos x="253" y="138"/>
                </a:cxn>
                <a:cxn ang="0">
                  <a:pos x="407" y="69"/>
                </a:cxn>
                <a:cxn ang="0">
                  <a:pos x="253" y="0"/>
                </a:cxn>
                <a:cxn ang="0">
                  <a:pos x="253" y="30"/>
                </a:cxn>
                <a:cxn ang="0">
                  <a:pos x="0" y="30"/>
                </a:cxn>
              </a:cxnLst>
              <a:rect l="0" t="0" r="r" b="b"/>
              <a:pathLst>
                <a:path w="408" h="139">
                  <a:moveTo>
                    <a:pt x="0" y="30"/>
                  </a:moveTo>
                  <a:lnTo>
                    <a:pt x="0" y="108"/>
                  </a:lnTo>
                  <a:lnTo>
                    <a:pt x="253" y="108"/>
                  </a:lnTo>
                  <a:lnTo>
                    <a:pt x="253" y="138"/>
                  </a:lnTo>
                  <a:lnTo>
                    <a:pt x="407" y="69"/>
                  </a:lnTo>
                  <a:lnTo>
                    <a:pt x="253" y="0"/>
                  </a:lnTo>
                  <a:lnTo>
                    <a:pt x="253" y="30"/>
                  </a:lnTo>
                  <a:lnTo>
                    <a:pt x="0" y="30"/>
                  </a:lnTo>
                </a:path>
              </a:pathLst>
            </a:custGeom>
            <a:solidFill>
              <a:schemeClr val="bg1"/>
            </a:solidFill>
            <a:ln w="12700" cap="rnd" cmpd="sng">
              <a:solidFill>
                <a:srgbClr val="000000"/>
              </a:solidFill>
              <a:prstDash val="solid"/>
              <a:round/>
              <a:headEnd/>
              <a:tailEnd/>
            </a:ln>
            <a:effectLst/>
          </p:spPr>
          <p:txBody>
            <a:bodyPr/>
            <a:lstStyle/>
            <a:p>
              <a:endParaRPr lang="en-US"/>
            </a:p>
          </p:txBody>
        </p:sp>
        <p:sp>
          <p:nvSpPr>
            <p:cNvPr id="117769" name="Freeform 9"/>
            <p:cNvSpPr>
              <a:spLocks/>
            </p:cNvSpPr>
            <p:nvPr/>
          </p:nvSpPr>
          <p:spPr bwMode="auto">
            <a:xfrm>
              <a:off x="3606" y="2171"/>
              <a:ext cx="274" cy="17"/>
            </a:xfrm>
            <a:custGeom>
              <a:avLst/>
              <a:gdLst/>
              <a:ahLst/>
              <a:cxnLst>
                <a:cxn ang="0">
                  <a:pos x="254" y="15"/>
                </a:cxn>
                <a:cxn ang="0">
                  <a:pos x="273" y="0"/>
                </a:cxn>
                <a:cxn ang="0">
                  <a:pos x="18" y="0"/>
                </a:cxn>
                <a:cxn ang="0">
                  <a:pos x="0" y="16"/>
                </a:cxn>
                <a:cxn ang="0">
                  <a:pos x="254" y="15"/>
                </a:cxn>
              </a:cxnLst>
              <a:rect l="0" t="0" r="r" b="b"/>
              <a:pathLst>
                <a:path w="274" h="17">
                  <a:moveTo>
                    <a:pt x="254" y="15"/>
                  </a:moveTo>
                  <a:lnTo>
                    <a:pt x="273" y="0"/>
                  </a:lnTo>
                  <a:lnTo>
                    <a:pt x="18" y="0"/>
                  </a:lnTo>
                  <a:lnTo>
                    <a:pt x="0" y="16"/>
                  </a:lnTo>
                  <a:lnTo>
                    <a:pt x="254" y="15"/>
                  </a:lnTo>
                </a:path>
              </a:pathLst>
            </a:custGeom>
            <a:solidFill>
              <a:schemeClr val="bg1"/>
            </a:solidFill>
            <a:ln w="12700" cap="rnd" cmpd="sng">
              <a:solidFill>
                <a:srgbClr val="000000"/>
              </a:solidFill>
              <a:prstDash val="solid"/>
              <a:round/>
              <a:headEnd/>
              <a:tailEnd/>
            </a:ln>
            <a:effectLst/>
          </p:spPr>
          <p:txBody>
            <a:bodyPr/>
            <a:lstStyle/>
            <a:p>
              <a:endParaRPr lang="en-US"/>
            </a:p>
          </p:txBody>
        </p:sp>
        <p:sp>
          <p:nvSpPr>
            <p:cNvPr id="117770" name="Freeform 10"/>
            <p:cNvSpPr>
              <a:spLocks/>
            </p:cNvSpPr>
            <p:nvPr/>
          </p:nvSpPr>
          <p:spPr bwMode="auto">
            <a:xfrm>
              <a:off x="3860" y="2170"/>
              <a:ext cx="20" cy="40"/>
            </a:xfrm>
            <a:custGeom>
              <a:avLst/>
              <a:gdLst/>
              <a:ahLst/>
              <a:cxnLst>
                <a:cxn ang="0">
                  <a:pos x="0" y="8"/>
                </a:cxn>
                <a:cxn ang="0">
                  <a:pos x="19" y="0"/>
                </a:cxn>
                <a:cxn ang="0">
                  <a:pos x="19" y="30"/>
                </a:cxn>
                <a:cxn ang="0">
                  <a:pos x="0" y="39"/>
                </a:cxn>
                <a:cxn ang="0">
                  <a:pos x="0" y="8"/>
                </a:cxn>
              </a:cxnLst>
              <a:rect l="0" t="0" r="r" b="b"/>
              <a:pathLst>
                <a:path w="20" h="40">
                  <a:moveTo>
                    <a:pt x="0" y="8"/>
                  </a:moveTo>
                  <a:lnTo>
                    <a:pt x="19" y="0"/>
                  </a:lnTo>
                  <a:lnTo>
                    <a:pt x="19" y="30"/>
                  </a:lnTo>
                  <a:lnTo>
                    <a:pt x="0" y="39"/>
                  </a:lnTo>
                  <a:lnTo>
                    <a:pt x="0" y="8"/>
                  </a:lnTo>
                </a:path>
              </a:pathLst>
            </a:custGeom>
            <a:solidFill>
              <a:schemeClr val="bg1"/>
            </a:solidFill>
            <a:ln w="12700" cap="rnd" cmpd="sng">
              <a:solidFill>
                <a:srgbClr val="000000"/>
              </a:solidFill>
              <a:prstDash val="solid"/>
              <a:round/>
              <a:headEnd/>
              <a:tailEnd/>
            </a:ln>
            <a:effectLst/>
          </p:spPr>
          <p:txBody>
            <a:bodyPr/>
            <a:lstStyle/>
            <a:p>
              <a:endParaRPr lang="en-US"/>
            </a:p>
          </p:txBody>
        </p:sp>
        <p:sp>
          <p:nvSpPr>
            <p:cNvPr id="117771" name="Freeform 11"/>
            <p:cNvSpPr>
              <a:spLocks/>
            </p:cNvSpPr>
            <p:nvPr/>
          </p:nvSpPr>
          <p:spPr bwMode="auto">
            <a:xfrm>
              <a:off x="3606" y="2093"/>
              <a:ext cx="20" cy="87"/>
            </a:xfrm>
            <a:custGeom>
              <a:avLst/>
              <a:gdLst/>
              <a:ahLst/>
              <a:cxnLst>
                <a:cxn ang="0">
                  <a:pos x="0" y="9"/>
                </a:cxn>
                <a:cxn ang="0">
                  <a:pos x="19" y="0"/>
                </a:cxn>
                <a:cxn ang="0">
                  <a:pos x="19" y="77"/>
                </a:cxn>
                <a:cxn ang="0">
                  <a:pos x="0" y="86"/>
                </a:cxn>
                <a:cxn ang="0">
                  <a:pos x="0" y="9"/>
                </a:cxn>
              </a:cxnLst>
              <a:rect l="0" t="0" r="r" b="b"/>
              <a:pathLst>
                <a:path w="20" h="87">
                  <a:moveTo>
                    <a:pt x="0" y="9"/>
                  </a:moveTo>
                  <a:lnTo>
                    <a:pt x="19" y="0"/>
                  </a:lnTo>
                  <a:lnTo>
                    <a:pt x="19" y="77"/>
                  </a:lnTo>
                  <a:lnTo>
                    <a:pt x="0" y="86"/>
                  </a:lnTo>
                  <a:lnTo>
                    <a:pt x="0" y="9"/>
                  </a:lnTo>
                </a:path>
              </a:pathLst>
            </a:custGeom>
            <a:solidFill>
              <a:schemeClr val="bg1"/>
            </a:solidFill>
            <a:ln w="12700" cap="rnd" cmpd="sng">
              <a:solidFill>
                <a:srgbClr val="000000"/>
              </a:solidFill>
              <a:prstDash val="solid"/>
              <a:round/>
              <a:headEnd/>
              <a:tailEnd/>
            </a:ln>
            <a:effectLst/>
          </p:spPr>
          <p:txBody>
            <a:bodyPr/>
            <a:lstStyle/>
            <a:p>
              <a:endParaRPr lang="en-US"/>
            </a:p>
          </p:txBody>
        </p:sp>
        <p:sp>
          <p:nvSpPr>
            <p:cNvPr id="117772" name="Freeform 12"/>
            <p:cNvSpPr>
              <a:spLocks/>
            </p:cNvSpPr>
            <p:nvPr/>
          </p:nvSpPr>
          <p:spPr bwMode="auto">
            <a:xfrm>
              <a:off x="3860" y="2063"/>
              <a:ext cx="20" cy="31"/>
            </a:xfrm>
            <a:custGeom>
              <a:avLst/>
              <a:gdLst/>
              <a:ahLst/>
              <a:cxnLst>
                <a:cxn ang="0">
                  <a:pos x="0" y="30"/>
                </a:cxn>
                <a:cxn ang="0">
                  <a:pos x="19" y="30"/>
                </a:cxn>
                <a:cxn ang="0">
                  <a:pos x="19" y="0"/>
                </a:cxn>
                <a:cxn ang="0">
                  <a:pos x="0" y="7"/>
                </a:cxn>
                <a:cxn ang="0">
                  <a:pos x="0" y="30"/>
                </a:cxn>
              </a:cxnLst>
              <a:rect l="0" t="0" r="r" b="b"/>
              <a:pathLst>
                <a:path w="20" h="31">
                  <a:moveTo>
                    <a:pt x="0" y="30"/>
                  </a:moveTo>
                  <a:lnTo>
                    <a:pt x="19" y="30"/>
                  </a:lnTo>
                  <a:lnTo>
                    <a:pt x="19" y="0"/>
                  </a:lnTo>
                  <a:lnTo>
                    <a:pt x="0" y="7"/>
                  </a:lnTo>
                  <a:lnTo>
                    <a:pt x="0" y="30"/>
                  </a:lnTo>
                </a:path>
              </a:pathLst>
            </a:custGeom>
            <a:solidFill>
              <a:schemeClr val="bg1"/>
            </a:solidFill>
            <a:ln w="12700" cap="rnd" cmpd="sng">
              <a:solidFill>
                <a:srgbClr val="000000"/>
              </a:solidFill>
              <a:prstDash val="solid"/>
              <a:round/>
              <a:headEnd/>
              <a:tailEnd/>
            </a:ln>
            <a:effectLst/>
          </p:spPr>
          <p:txBody>
            <a:bodyPr/>
            <a:lstStyle/>
            <a:p>
              <a:endParaRPr lang="en-US"/>
            </a:p>
          </p:txBody>
        </p:sp>
      </p:grpSp>
      <p:grpSp>
        <p:nvGrpSpPr>
          <p:cNvPr id="117773" name="Group 13"/>
          <p:cNvGrpSpPr>
            <a:grpSpLocks/>
          </p:cNvGrpSpPr>
          <p:nvPr/>
        </p:nvGrpSpPr>
        <p:grpSpPr bwMode="auto">
          <a:xfrm>
            <a:off x="4648200" y="3200400"/>
            <a:ext cx="457200" cy="304800"/>
            <a:chOff x="3606" y="2063"/>
            <a:chExt cx="427" cy="147"/>
          </a:xfrm>
        </p:grpSpPr>
        <p:sp>
          <p:nvSpPr>
            <p:cNvPr id="117774" name="Freeform 14"/>
            <p:cNvSpPr>
              <a:spLocks/>
            </p:cNvSpPr>
            <p:nvPr/>
          </p:nvSpPr>
          <p:spPr bwMode="auto">
            <a:xfrm>
              <a:off x="3625" y="2063"/>
              <a:ext cx="408" cy="139"/>
            </a:xfrm>
            <a:custGeom>
              <a:avLst/>
              <a:gdLst/>
              <a:ahLst/>
              <a:cxnLst>
                <a:cxn ang="0">
                  <a:pos x="0" y="30"/>
                </a:cxn>
                <a:cxn ang="0">
                  <a:pos x="0" y="108"/>
                </a:cxn>
                <a:cxn ang="0">
                  <a:pos x="253" y="108"/>
                </a:cxn>
                <a:cxn ang="0">
                  <a:pos x="253" y="138"/>
                </a:cxn>
                <a:cxn ang="0">
                  <a:pos x="407" y="69"/>
                </a:cxn>
                <a:cxn ang="0">
                  <a:pos x="253" y="0"/>
                </a:cxn>
                <a:cxn ang="0">
                  <a:pos x="253" y="30"/>
                </a:cxn>
                <a:cxn ang="0">
                  <a:pos x="0" y="30"/>
                </a:cxn>
              </a:cxnLst>
              <a:rect l="0" t="0" r="r" b="b"/>
              <a:pathLst>
                <a:path w="408" h="139">
                  <a:moveTo>
                    <a:pt x="0" y="30"/>
                  </a:moveTo>
                  <a:lnTo>
                    <a:pt x="0" y="108"/>
                  </a:lnTo>
                  <a:lnTo>
                    <a:pt x="253" y="108"/>
                  </a:lnTo>
                  <a:lnTo>
                    <a:pt x="253" y="138"/>
                  </a:lnTo>
                  <a:lnTo>
                    <a:pt x="407" y="69"/>
                  </a:lnTo>
                  <a:lnTo>
                    <a:pt x="253" y="0"/>
                  </a:lnTo>
                  <a:lnTo>
                    <a:pt x="253" y="30"/>
                  </a:lnTo>
                  <a:lnTo>
                    <a:pt x="0" y="30"/>
                  </a:lnTo>
                </a:path>
              </a:pathLst>
            </a:custGeom>
            <a:solidFill>
              <a:schemeClr val="bg1"/>
            </a:solidFill>
            <a:ln w="12700" cap="rnd" cmpd="sng">
              <a:solidFill>
                <a:srgbClr val="000000"/>
              </a:solidFill>
              <a:prstDash val="solid"/>
              <a:round/>
              <a:headEnd/>
              <a:tailEnd/>
            </a:ln>
            <a:effectLst/>
          </p:spPr>
          <p:txBody>
            <a:bodyPr/>
            <a:lstStyle/>
            <a:p>
              <a:endParaRPr lang="en-US"/>
            </a:p>
          </p:txBody>
        </p:sp>
        <p:sp>
          <p:nvSpPr>
            <p:cNvPr id="117775" name="Freeform 15"/>
            <p:cNvSpPr>
              <a:spLocks/>
            </p:cNvSpPr>
            <p:nvPr/>
          </p:nvSpPr>
          <p:spPr bwMode="auto">
            <a:xfrm>
              <a:off x="3606" y="2171"/>
              <a:ext cx="274" cy="17"/>
            </a:xfrm>
            <a:custGeom>
              <a:avLst/>
              <a:gdLst/>
              <a:ahLst/>
              <a:cxnLst>
                <a:cxn ang="0">
                  <a:pos x="254" y="15"/>
                </a:cxn>
                <a:cxn ang="0">
                  <a:pos x="273" y="0"/>
                </a:cxn>
                <a:cxn ang="0">
                  <a:pos x="18" y="0"/>
                </a:cxn>
                <a:cxn ang="0">
                  <a:pos x="0" y="16"/>
                </a:cxn>
                <a:cxn ang="0">
                  <a:pos x="254" y="15"/>
                </a:cxn>
              </a:cxnLst>
              <a:rect l="0" t="0" r="r" b="b"/>
              <a:pathLst>
                <a:path w="274" h="17">
                  <a:moveTo>
                    <a:pt x="254" y="15"/>
                  </a:moveTo>
                  <a:lnTo>
                    <a:pt x="273" y="0"/>
                  </a:lnTo>
                  <a:lnTo>
                    <a:pt x="18" y="0"/>
                  </a:lnTo>
                  <a:lnTo>
                    <a:pt x="0" y="16"/>
                  </a:lnTo>
                  <a:lnTo>
                    <a:pt x="254" y="15"/>
                  </a:lnTo>
                </a:path>
              </a:pathLst>
            </a:custGeom>
            <a:solidFill>
              <a:schemeClr val="bg1"/>
            </a:solidFill>
            <a:ln w="12700" cap="rnd" cmpd="sng">
              <a:solidFill>
                <a:srgbClr val="000000"/>
              </a:solidFill>
              <a:prstDash val="solid"/>
              <a:round/>
              <a:headEnd/>
              <a:tailEnd/>
            </a:ln>
            <a:effectLst/>
          </p:spPr>
          <p:txBody>
            <a:bodyPr/>
            <a:lstStyle/>
            <a:p>
              <a:endParaRPr lang="en-US"/>
            </a:p>
          </p:txBody>
        </p:sp>
        <p:sp>
          <p:nvSpPr>
            <p:cNvPr id="117776" name="Freeform 16"/>
            <p:cNvSpPr>
              <a:spLocks/>
            </p:cNvSpPr>
            <p:nvPr/>
          </p:nvSpPr>
          <p:spPr bwMode="auto">
            <a:xfrm>
              <a:off x="3860" y="2170"/>
              <a:ext cx="20" cy="40"/>
            </a:xfrm>
            <a:custGeom>
              <a:avLst/>
              <a:gdLst/>
              <a:ahLst/>
              <a:cxnLst>
                <a:cxn ang="0">
                  <a:pos x="0" y="8"/>
                </a:cxn>
                <a:cxn ang="0">
                  <a:pos x="19" y="0"/>
                </a:cxn>
                <a:cxn ang="0">
                  <a:pos x="19" y="30"/>
                </a:cxn>
                <a:cxn ang="0">
                  <a:pos x="0" y="39"/>
                </a:cxn>
                <a:cxn ang="0">
                  <a:pos x="0" y="8"/>
                </a:cxn>
              </a:cxnLst>
              <a:rect l="0" t="0" r="r" b="b"/>
              <a:pathLst>
                <a:path w="20" h="40">
                  <a:moveTo>
                    <a:pt x="0" y="8"/>
                  </a:moveTo>
                  <a:lnTo>
                    <a:pt x="19" y="0"/>
                  </a:lnTo>
                  <a:lnTo>
                    <a:pt x="19" y="30"/>
                  </a:lnTo>
                  <a:lnTo>
                    <a:pt x="0" y="39"/>
                  </a:lnTo>
                  <a:lnTo>
                    <a:pt x="0" y="8"/>
                  </a:lnTo>
                </a:path>
              </a:pathLst>
            </a:custGeom>
            <a:solidFill>
              <a:schemeClr val="bg1"/>
            </a:solidFill>
            <a:ln w="12700" cap="rnd" cmpd="sng">
              <a:solidFill>
                <a:srgbClr val="000000"/>
              </a:solidFill>
              <a:prstDash val="solid"/>
              <a:round/>
              <a:headEnd/>
              <a:tailEnd/>
            </a:ln>
            <a:effectLst/>
          </p:spPr>
          <p:txBody>
            <a:bodyPr/>
            <a:lstStyle/>
            <a:p>
              <a:endParaRPr lang="en-US"/>
            </a:p>
          </p:txBody>
        </p:sp>
        <p:sp>
          <p:nvSpPr>
            <p:cNvPr id="117777" name="Freeform 17"/>
            <p:cNvSpPr>
              <a:spLocks/>
            </p:cNvSpPr>
            <p:nvPr/>
          </p:nvSpPr>
          <p:spPr bwMode="auto">
            <a:xfrm>
              <a:off x="3606" y="2093"/>
              <a:ext cx="20" cy="87"/>
            </a:xfrm>
            <a:custGeom>
              <a:avLst/>
              <a:gdLst/>
              <a:ahLst/>
              <a:cxnLst>
                <a:cxn ang="0">
                  <a:pos x="0" y="9"/>
                </a:cxn>
                <a:cxn ang="0">
                  <a:pos x="19" y="0"/>
                </a:cxn>
                <a:cxn ang="0">
                  <a:pos x="19" y="77"/>
                </a:cxn>
                <a:cxn ang="0">
                  <a:pos x="0" y="86"/>
                </a:cxn>
                <a:cxn ang="0">
                  <a:pos x="0" y="9"/>
                </a:cxn>
              </a:cxnLst>
              <a:rect l="0" t="0" r="r" b="b"/>
              <a:pathLst>
                <a:path w="20" h="87">
                  <a:moveTo>
                    <a:pt x="0" y="9"/>
                  </a:moveTo>
                  <a:lnTo>
                    <a:pt x="19" y="0"/>
                  </a:lnTo>
                  <a:lnTo>
                    <a:pt x="19" y="77"/>
                  </a:lnTo>
                  <a:lnTo>
                    <a:pt x="0" y="86"/>
                  </a:lnTo>
                  <a:lnTo>
                    <a:pt x="0" y="9"/>
                  </a:lnTo>
                </a:path>
              </a:pathLst>
            </a:custGeom>
            <a:solidFill>
              <a:schemeClr val="bg1"/>
            </a:solidFill>
            <a:ln w="12700" cap="rnd" cmpd="sng">
              <a:solidFill>
                <a:srgbClr val="000000"/>
              </a:solidFill>
              <a:prstDash val="solid"/>
              <a:round/>
              <a:headEnd/>
              <a:tailEnd/>
            </a:ln>
            <a:effectLst/>
          </p:spPr>
          <p:txBody>
            <a:bodyPr/>
            <a:lstStyle/>
            <a:p>
              <a:endParaRPr lang="en-US"/>
            </a:p>
          </p:txBody>
        </p:sp>
        <p:sp>
          <p:nvSpPr>
            <p:cNvPr id="117778" name="Freeform 18"/>
            <p:cNvSpPr>
              <a:spLocks/>
            </p:cNvSpPr>
            <p:nvPr/>
          </p:nvSpPr>
          <p:spPr bwMode="auto">
            <a:xfrm>
              <a:off x="3860" y="2063"/>
              <a:ext cx="20" cy="31"/>
            </a:xfrm>
            <a:custGeom>
              <a:avLst/>
              <a:gdLst/>
              <a:ahLst/>
              <a:cxnLst>
                <a:cxn ang="0">
                  <a:pos x="0" y="30"/>
                </a:cxn>
                <a:cxn ang="0">
                  <a:pos x="19" y="30"/>
                </a:cxn>
                <a:cxn ang="0">
                  <a:pos x="19" y="0"/>
                </a:cxn>
                <a:cxn ang="0">
                  <a:pos x="0" y="7"/>
                </a:cxn>
                <a:cxn ang="0">
                  <a:pos x="0" y="30"/>
                </a:cxn>
              </a:cxnLst>
              <a:rect l="0" t="0" r="r" b="b"/>
              <a:pathLst>
                <a:path w="20" h="31">
                  <a:moveTo>
                    <a:pt x="0" y="30"/>
                  </a:moveTo>
                  <a:lnTo>
                    <a:pt x="19" y="30"/>
                  </a:lnTo>
                  <a:lnTo>
                    <a:pt x="19" y="0"/>
                  </a:lnTo>
                  <a:lnTo>
                    <a:pt x="0" y="7"/>
                  </a:lnTo>
                  <a:lnTo>
                    <a:pt x="0" y="30"/>
                  </a:lnTo>
                </a:path>
              </a:pathLst>
            </a:custGeom>
            <a:solidFill>
              <a:schemeClr val="bg1"/>
            </a:solidFill>
            <a:ln w="12700" cap="rnd" cmpd="sng">
              <a:solidFill>
                <a:srgbClr val="000000"/>
              </a:solidFill>
              <a:prstDash val="solid"/>
              <a:round/>
              <a:headEnd/>
              <a:tailEnd/>
            </a:ln>
            <a:effectLst/>
          </p:spPr>
          <p:txBody>
            <a:bodyPr/>
            <a:lstStyle/>
            <a:p>
              <a:endParaRPr lang="en-US"/>
            </a:p>
          </p:txBody>
        </p:sp>
      </p:grpSp>
      <p:grpSp>
        <p:nvGrpSpPr>
          <p:cNvPr id="117779" name="Group 19"/>
          <p:cNvGrpSpPr>
            <a:grpSpLocks/>
          </p:cNvGrpSpPr>
          <p:nvPr/>
        </p:nvGrpSpPr>
        <p:grpSpPr bwMode="auto">
          <a:xfrm>
            <a:off x="5257800" y="2514600"/>
            <a:ext cx="990600" cy="1655763"/>
            <a:chOff x="3390" y="1776"/>
            <a:chExt cx="786" cy="707"/>
          </a:xfrm>
        </p:grpSpPr>
        <p:sp>
          <p:nvSpPr>
            <p:cNvPr id="117780" name="Oval 20"/>
            <p:cNvSpPr>
              <a:spLocks noChangeArrowheads="1"/>
            </p:cNvSpPr>
            <p:nvPr/>
          </p:nvSpPr>
          <p:spPr bwMode="auto">
            <a:xfrm>
              <a:off x="3390" y="2131"/>
              <a:ext cx="51" cy="58"/>
            </a:xfrm>
            <a:prstGeom prst="ellipse">
              <a:avLst/>
            </a:prstGeom>
            <a:solidFill>
              <a:srgbClr val="FFFF00"/>
            </a:solidFill>
            <a:ln w="9525">
              <a:noFill/>
              <a:round/>
              <a:headEnd/>
              <a:tailEnd/>
            </a:ln>
            <a:effectLst/>
          </p:spPr>
          <p:txBody>
            <a:bodyPr wrap="none" anchor="ctr"/>
            <a:lstStyle/>
            <a:p>
              <a:endParaRPr lang="en-US"/>
            </a:p>
          </p:txBody>
        </p:sp>
        <p:grpSp>
          <p:nvGrpSpPr>
            <p:cNvPr id="117781" name="Group 21"/>
            <p:cNvGrpSpPr>
              <a:grpSpLocks/>
            </p:cNvGrpSpPr>
            <p:nvPr/>
          </p:nvGrpSpPr>
          <p:grpSpPr bwMode="auto">
            <a:xfrm>
              <a:off x="3441" y="1776"/>
              <a:ext cx="735" cy="707"/>
              <a:chOff x="3441" y="1776"/>
              <a:chExt cx="735" cy="707"/>
            </a:xfrm>
          </p:grpSpPr>
          <p:grpSp>
            <p:nvGrpSpPr>
              <p:cNvPr id="117782" name="Group 22"/>
              <p:cNvGrpSpPr>
                <a:grpSpLocks/>
              </p:cNvGrpSpPr>
              <p:nvPr/>
            </p:nvGrpSpPr>
            <p:grpSpPr bwMode="auto">
              <a:xfrm>
                <a:off x="3818" y="1776"/>
                <a:ext cx="358" cy="707"/>
                <a:chOff x="3818" y="1776"/>
                <a:chExt cx="358" cy="707"/>
              </a:xfrm>
            </p:grpSpPr>
            <p:sp>
              <p:nvSpPr>
                <p:cNvPr id="117783" name="Arc 23"/>
                <p:cNvSpPr>
                  <a:spLocks/>
                </p:cNvSpPr>
                <p:nvPr/>
              </p:nvSpPr>
              <p:spPr bwMode="auto">
                <a:xfrm>
                  <a:off x="3955" y="1776"/>
                  <a:ext cx="221" cy="707"/>
                </a:xfrm>
                <a:custGeom>
                  <a:avLst/>
                  <a:gdLst>
                    <a:gd name="G0" fmla="+- 0 0 0"/>
                    <a:gd name="G1" fmla="+- 21188 0 0"/>
                    <a:gd name="G2" fmla="+- 21600 0 0"/>
                    <a:gd name="T0" fmla="*/ 4198 w 21600"/>
                    <a:gd name="T1" fmla="*/ 0 h 42024"/>
                    <a:gd name="T2" fmla="*/ 5695 w 21600"/>
                    <a:gd name="T3" fmla="*/ 42024 h 42024"/>
                    <a:gd name="T4" fmla="*/ 0 w 21600"/>
                    <a:gd name="T5" fmla="*/ 21188 h 42024"/>
                  </a:gdLst>
                  <a:ahLst/>
                  <a:cxnLst>
                    <a:cxn ang="0">
                      <a:pos x="T0" y="T1"/>
                    </a:cxn>
                    <a:cxn ang="0">
                      <a:pos x="T2" y="T3"/>
                    </a:cxn>
                    <a:cxn ang="0">
                      <a:pos x="T4" y="T5"/>
                    </a:cxn>
                  </a:cxnLst>
                  <a:rect l="0" t="0" r="r" b="b"/>
                  <a:pathLst>
                    <a:path w="21600" h="42024" fill="none" extrusionOk="0">
                      <a:moveTo>
                        <a:pt x="4198" y="-1"/>
                      </a:moveTo>
                      <a:cubicBezTo>
                        <a:pt x="14312" y="2003"/>
                        <a:pt x="21600" y="10877"/>
                        <a:pt x="21600" y="21188"/>
                      </a:cubicBezTo>
                      <a:cubicBezTo>
                        <a:pt x="21600" y="30924"/>
                        <a:pt x="15086" y="39456"/>
                        <a:pt x="5694" y="42023"/>
                      </a:cubicBezTo>
                    </a:path>
                    <a:path w="21600" h="42024" stroke="0" extrusionOk="0">
                      <a:moveTo>
                        <a:pt x="4198" y="-1"/>
                      </a:moveTo>
                      <a:cubicBezTo>
                        <a:pt x="14312" y="2003"/>
                        <a:pt x="21600" y="10877"/>
                        <a:pt x="21600" y="21188"/>
                      </a:cubicBezTo>
                      <a:cubicBezTo>
                        <a:pt x="21600" y="30924"/>
                        <a:pt x="15086" y="39456"/>
                        <a:pt x="5694" y="42023"/>
                      </a:cubicBezTo>
                      <a:lnTo>
                        <a:pt x="0" y="21188"/>
                      </a:lnTo>
                      <a:close/>
                    </a:path>
                  </a:pathLst>
                </a:custGeom>
                <a:noFill/>
                <a:ln w="12700" cap="rnd">
                  <a:solidFill>
                    <a:srgbClr val="FFFF00"/>
                  </a:solidFill>
                  <a:round/>
                  <a:headEnd type="none" w="sm" len="sm"/>
                  <a:tailEnd type="none" w="sm" len="sm"/>
                </a:ln>
                <a:effectLst/>
              </p:spPr>
              <p:txBody>
                <a:bodyPr/>
                <a:lstStyle/>
                <a:p>
                  <a:endParaRPr lang="en-US"/>
                </a:p>
              </p:txBody>
            </p:sp>
            <p:sp>
              <p:nvSpPr>
                <p:cNvPr id="117784" name="Arc 24"/>
                <p:cNvSpPr>
                  <a:spLocks/>
                </p:cNvSpPr>
                <p:nvPr/>
              </p:nvSpPr>
              <p:spPr bwMode="auto">
                <a:xfrm>
                  <a:off x="3893" y="1821"/>
                  <a:ext cx="191" cy="609"/>
                </a:xfrm>
                <a:custGeom>
                  <a:avLst/>
                  <a:gdLst>
                    <a:gd name="G0" fmla="+- 0 0 0"/>
                    <a:gd name="G1" fmla="+- 21191 0 0"/>
                    <a:gd name="G2" fmla="+- 21600 0 0"/>
                    <a:gd name="T0" fmla="*/ 4185 w 21600"/>
                    <a:gd name="T1" fmla="*/ 0 h 42033"/>
                    <a:gd name="T2" fmla="*/ 5673 w 21600"/>
                    <a:gd name="T3" fmla="*/ 42033 h 42033"/>
                    <a:gd name="T4" fmla="*/ 0 w 21600"/>
                    <a:gd name="T5" fmla="*/ 21191 h 42033"/>
                  </a:gdLst>
                  <a:ahLst/>
                  <a:cxnLst>
                    <a:cxn ang="0">
                      <a:pos x="T0" y="T1"/>
                    </a:cxn>
                    <a:cxn ang="0">
                      <a:pos x="T2" y="T3"/>
                    </a:cxn>
                    <a:cxn ang="0">
                      <a:pos x="T4" y="T5"/>
                    </a:cxn>
                  </a:cxnLst>
                  <a:rect l="0" t="0" r="r" b="b"/>
                  <a:pathLst>
                    <a:path w="21600" h="42033" fill="none" extrusionOk="0">
                      <a:moveTo>
                        <a:pt x="4184" y="0"/>
                      </a:moveTo>
                      <a:cubicBezTo>
                        <a:pt x="14305" y="1998"/>
                        <a:pt x="21600" y="10875"/>
                        <a:pt x="21600" y="21191"/>
                      </a:cubicBezTo>
                      <a:cubicBezTo>
                        <a:pt x="21600" y="30935"/>
                        <a:pt x="15075" y="39473"/>
                        <a:pt x="5672" y="42032"/>
                      </a:cubicBezTo>
                    </a:path>
                    <a:path w="21600" h="42033" stroke="0" extrusionOk="0">
                      <a:moveTo>
                        <a:pt x="4184" y="0"/>
                      </a:moveTo>
                      <a:cubicBezTo>
                        <a:pt x="14305" y="1998"/>
                        <a:pt x="21600" y="10875"/>
                        <a:pt x="21600" y="21191"/>
                      </a:cubicBezTo>
                      <a:cubicBezTo>
                        <a:pt x="21600" y="30935"/>
                        <a:pt x="15075" y="39473"/>
                        <a:pt x="5672" y="42032"/>
                      </a:cubicBezTo>
                      <a:lnTo>
                        <a:pt x="0" y="21191"/>
                      </a:lnTo>
                      <a:close/>
                    </a:path>
                  </a:pathLst>
                </a:custGeom>
                <a:noFill/>
                <a:ln w="12700" cap="rnd">
                  <a:solidFill>
                    <a:srgbClr val="FFFF00"/>
                  </a:solidFill>
                  <a:round/>
                  <a:headEnd type="none" w="sm" len="sm"/>
                  <a:tailEnd type="none" w="sm" len="sm"/>
                </a:ln>
                <a:effectLst/>
              </p:spPr>
              <p:txBody>
                <a:bodyPr/>
                <a:lstStyle/>
                <a:p>
                  <a:endParaRPr lang="en-US"/>
                </a:p>
              </p:txBody>
            </p:sp>
            <p:sp>
              <p:nvSpPr>
                <p:cNvPr id="117785" name="Arc 25"/>
                <p:cNvSpPr>
                  <a:spLocks/>
                </p:cNvSpPr>
                <p:nvPr/>
              </p:nvSpPr>
              <p:spPr bwMode="auto">
                <a:xfrm>
                  <a:off x="3818" y="1875"/>
                  <a:ext cx="178" cy="515"/>
                </a:xfrm>
                <a:custGeom>
                  <a:avLst/>
                  <a:gdLst>
                    <a:gd name="G0" fmla="+- 0 0 0"/>
                    <a:gd name="G1" fmla="+- 21201 0 0"/>
                    <a:gd name="G2" fmla="+- 21600 0 0"/>
                    <a:gd name="T0" fmla="*/ 4131 w 21600"/>
                    <a:gd name="T1" fmla="*/ 0 h 42055"/>
                    <a:gd name="T2" fmla="*/ 5628 w 21600"/>
                    <a:gd name="T3" fmla="*/ 42055 h 42055"/>
                    <a:gd name="T4" fmla="*/ 0 w 21600"/>
                    <a:gd name="T5" fmla="*/ 21201 h 42055"/>
                  </a:gdLst>
                  <a:ahLst/>
                  <a:cxnLst>
                    <a:cxn ang="0">
                      <a:pos x="T0" y="T1"/>
                    </a:cxn>
                    <a:cxn ang="0">
                      <a:pos x="T2" y="T3"/>
                    </a:cxn>
                    <a:cxn ang="0">
                      <a:pos x="T4" y="T5"/>
                    </a:cxn>
                  </a:cxnLst>
                  <a:rect l="0" t="0" r="r" b="b"/>
                  <a:pathLst>
                    <a:path w="21600" h="42055" fill="none" extrusionOk="0">
                      <a:moveTo>
                        <a:pt x="4131" y="-1"/>
                      </a:moveTo>
                      <a:cubicBezTo>
                        <a:pt x="14276" y="1976"/>
                        <a:pt x="21600" y="10864"/>
                        <a:pt x="21600" y="21201"/>
                      </a:cubicBezTo>
                      <a:cubicBezTo>
                        <a:pt x="21600" y="30962"/>
                        <a:pt x="15052" y="39511"/>
                        <a:pt x="5627" y="42054"/>
                      </a:cubicBezTo>
                    </a:path>
                    <a:path w="21600" h="42055" stroke="0" extrusionOk="0">
                      <a:moveTo>
                        <a:pt x="4131" y="-1"/>
                      </a:moveTo>
                      <a:cubicBezTo>
                        <a:pt x="14276" y="1976"/>
                        <a:pt x="21600" y="10864"/>
                        <a:pt x="21600" y="21201"/>
                      </a:cubicBezTo>
                      <a:cubicBezTo>
                        <a:pt x="21600" y="30962"/>
                        <a:pt x="15052" y="39511"/>
                        <a:pt x="5627" y="42054"/>
                      </a:cubicBezTo>
                      <a:lnTo>
                        <a:pt x="0" y="21201"/>
                      </a:lnTo>
                      <a:close/>
                    </a:path>
                  </a:pathLst>
                </a:custGeom>
                <a:noFill/>
                <a:ln w="12700" cap="rnd">
                  <a:solidFill>
                    <a:srgbClr val="FFFF00"/>
                  </a:solidFill>
                  <a:round/>
                  <a:headEnd type="none" w="sm" len="sm"/>
                  <a:tailEnd type="none" w="sm" len="sm"/>
                </a:ln>
                <a:effectLst/>
              </p:spPr>
              <p:txBody>
                <a:bodyPr/>
                <a:lstStyle/>
                <a:p>
                  <a:endParaRPr lang="en-US"/>
                </a:p>
              </p:txBody>
            </p:sp>
          </p:grpSp>
          <p:grpSp>
            <p:nvGrpSpPr>
              <p:cNvPr id="117786" name="Group 26"/>
              <p:cNvGrpSpPr>
                <a:grpSpLocks/>
              </p:cNvGrpSpPr>
              <p:nvPr/>
            </p:nvGrpSpPr>
            <p:grpSpPr bwMode="auto">
              <a:xfrm>
                <a:off x="3614" y="1910"/>
                <a:ext cx="303" cy="471"/>
                <a:chOff x="3614" y="1910"/>
                <a:chExt cx="303" cy="471"/>
              </a:xfrm>
            </p:grpSpPr>
            <p:sp>
              <p:nvSpPr>
                <p:cNvPr id="117787" name="Arc 27"/>
                <p:cNvSpPr>
                  <a:spLocks/>
                </p:cNvSpPr>
                <p:nvPr/>
              </p:nvSpPr>
              <p:spPr bwMode="auto">
                <a:xfrm>
                  <a:off x="3730" y="1910"/>
                  <a:ext cx="187" cy="471"/>
                </a:xfrm>
                <a:custGeom>
                  <a:avLst/>
                  <a:gdLst>
                    <a:gd name="G0" fmla="+- 0 0 0"/>
                    <a:gd name="G1" fmla="+- 21219 0 0"/>
                    <a:gd name="G2" fmla="+- 21600 0 0"/>
                    <a:gd name="T0" fmla="*/ 4041 w 21600"/>
                    <a:gd name="T1" fmla="*/ 0 h 42083"/>
                    <a:gd name="T2" fmla="*/ 5590 w 21600"/>
                    <a:gd name="T3" fmla="*/ 42083 h 42083"/>
                    <a:gd name="T4" fmla="*/ 0 w 21600"/>
                    <a:gd name="T5" fmla="*/ 21219 h 42083"/>
                  </a:gdLst>
                  <a:ahLst/>
                  <a:cxnLst>
                    <a:cxn ang="0">
                      <a:pos x="T0" y="T1"/>
                    </a:cxn>
                    <a:cxn ang="0">
                      <a:pos x="T2" y="T3"/>
                    </a:cxn>
                    <a:cxn ang="0">
                      <a:pos x="T4" y="T5"/>
                    </a:cxn>
                  </a:cxnLst>
                  <a:rect l="0" t="0" r="r" b="b"/>
                  <a:pathLst>
                    <a:path w="21600" h="42083" fill="none" extrusionOk="0">
                      <a:moveTo>
                        <a:pt x="4040" y="0"/>
                      </a:moveTo>
                      <a:cubicBezTo>
                        <a:pt x="14228" y="1940"/>
                        <a:pt x="21600" y="10847"/>
                        <a:pt x="21600" y="21219"/>
                      </a:cubicBezTo>
                      <a:cubicBezTo>
                        <a:pt x="21600" y="30995"/>
                        <a:pt x="15033" y="39552"/>
                        <a:pt x="5590" y="42083"/>
                      </a:cubicBezTo>
                    </a:path>
                    <a:path w="21600" h="42083" stroke="0" extrusionOk="0">
                      <a:moveTo>
                        <a:pt x="4040" y="0"/>
                      </a:moveTo>
                      <a:cubicBezTo>
                        <a:pt x="14228" y="1940"/>
                        <a:pt x="21600" y="10847"/>
                        <a:pt x="21600" y="21219"/>
                      </a:cubicBezTo>
                      <a:cubicBezTo>
                        <a:pt x="21600" y="30995"/>
                        <a:pt x="15033" y="39552"/>
                        <a:pt x="5590" y="42083"/>
                      </a:cubicBezTo>
                      <a:lnTo>
                        <a:pt x="0" y="21219"/>
                      </a:lnTo>
                      <a:close/>
                    </a:path>
                  </a:pathLst>
                </a:custGeom>
                <a:noFill/>
                <a:ln w="12700" cap="rnd">
                  <a:solidFill>
                    <a:srgbClr val="FFFF00"/>
                  </a:solidFill>
                  <a:round/>
                  <a:headEnd type="none" w="sm" len="sm"/>
                  <a:tailEnd type="none" w="sm" len="sm"/>
                </a:ln>
                <a:effectLst/>
              </p:spPr>
              <p:txBody>
                <a:bodyPr/>
                <a:lstStyle/>
                <a:p>
                  <a:endParaRPr lang="en-US"/>
                </a:p>
              </p:txBody>
            </p:sp>
            <p:sp>
              <p:nvSpPr>
                <p:cNvPr id="117788" name="Arc 28"/>
                <p:cNvSpPr>
                  <a:spLocks/>
                </p:cNvSpPr>
                <p:nvPr/>
              </p:nvSpPr>
              <p:spPr bwMode="auto">
                <a:xfrm>
                  <a:off x="3677" y="1939"/>
                  <a:ext cx="162" cy="406"/>
                </a:xfrm>
                <a:custGeom>
                  <a:avLst/>
                  <a:gdLst>
                    <a:gd name="G0" fmla="+- 0 0 0"/>
                    <a:gd name="G1" fmla="+- 21229 0 0"/>
                    <a:gd name="G2" fmla="+- 21600 0 0"/>
                    <a:gd name="T0" fmla="*/ 3989 w 21600"/>
                    <a:gd name="T1" fmla="*/ 0 h 42157"/>
                    <a:gd name="T2" fmla="*/ 5347 w 21600"/>
                    <a:gd name="T3" fmla="*/ 42157 h 42157"/>
                    <a:gd name="T4" fmla="*/ 0 w 21600"/>
                    <a:gd name="T5" fmla="*/ 21229 h 42157"/>
                  </a:gdLst>
                  <a:ahLst/>
                  <a:cxnLst>
                    <a:cxn ang="0">
                      <a:pos x="T0" y="T1"/>
                    </a:cxn>
                    <a:cxn ang="0">
                      <a:pos x="T2" y="T3"/>
                    </a:cxn>
                    <a:cxn ang="0">
                      <a:pos x="T4" y="T5"/>
                    </a:cxn>
                  </a:cxnLst>
                  <a:rect l="0" t="0" r="r" b="b"/>
                  <a:pathLst>
                    <a:path w="21600" h="42157" fill="none" extrusionOk="0">
                      <a:moveTo>
                        <a:pt x="3988" y="0"/>
                      </a:moveTo>
                      <a:cubicBezTo>
                        <a:pt x="14201" y="1919"/>
                        <a:pt x="21600" y="10837"/>
                        <a:pt x="21600" y="21229"/>
                      </a:cubicBezTo>
                      <a:cubicBezTo>
                        <a:pt x="21600" y="31098"/>
                        <a:pt x="14909" y="39713"/>
                        <a:pt x="5346" y="42156"/>
                      </a:cubicBezTo>
                    </a:path>
                    <a:path w="21600" h="42157" stroke="0" extrusionOk="0">
                      <a:moveTo>
                        <a:pt x="3988" y="0"/>
                      </a:moveTo>
                      <a:cubicBezTo>
                        <a:pt x="14201" y="1919"/>
                        <a:pt x="21600" y="10837"/>
                        <a:pt x="21600" y="21229"/>
                      </a:cubicBezTo>
                      <a:cubicBezTo>
                        <a:pt x="21600" y="31098"/>
                        <a:pt x="14909" y="39713"/>
                        <a:pt x="5346" y="42156"/>
                      </a:cubicBezTo>
                      <a:lnTo>
                        <a:pt x="0" y="21229"/>
                      </a:lnTo>
                      <a:close/>
                    </a:path>
                  </a:pathLst>
                </a:custGeom>
                <a:noFill/>
                <a:ln w="12700" cap="rnd">
                  <a:solidFill>
                    <a:srgbClr val="FFFF00"/>
                  </a:solidFill>
                  <a:round/>
                  <a:headEnd type="none" w="sm" len="sm"/>
                  <a:tailEnd type="none" w="sm" len="sm"/>
                </a:ln>
                <a:effectLst/>
              </p:spPr>
              <p:txBody>
                <a:bodyPr/>
                <a:lstStyle/>
                <a:p>
                  <a:endParaRPr lang="en-US"/>
                </a:p>
              </p:txBody>
            </p:sp>
            <p:sp>
              <p:nvSpPr>
                <p:cNvPr id="117789" name="Arc 29"/>
                <p:cNvSpPr>
                  <a:spLocks/>
                </p:cNvSpPr>
                <p:nvPr/>
              </p:nvSpPr>
              <p:spPr bwMode="auto">
                <a:xfrm>
                  <a:off x="3614" y="1975"/>
                  <a:ext cx="151" cy="342"/>
                </a:xfrm>
                <a:custGeom>
                  <a:avLst/>
                  <a:gdLst>
                    <a:gd name="G0" fmla="+- 0 0 0"/>
                    <a:gd name="G1" fmla="+- 21199 0 0"/>
                    <a:gd name="G2" fmla="+- 21600 0 0"/>
                    <a:gd name="T0" fmla="*/ 4144 w 21600"/>
                    <a:gd name="T1" fmla="*/ 0 h 42049"/>
                    <a:gd name="T2" fmla="*/ 5644 w 21600"/>
                    <a:gd name="T3" fmla="*/ 42049 h 42049"/>
                    <a:gd name="T4" fmla="*/ 0 w 21600"/>
                    <a:gd name="T5" fmla="*/ 21199 h 42049"/>
                  </a:gdLst>
                  <a:ahLst/>
                  <a:cxnLst>
                    <a:cxn ang="0">
                      <a:pos x="T0" y="T1"/>
                    </a:cxn>
                    <a:cxn ang="0">
                      <a:pos x="T2" y="T3"/>
                    </a:cxn>
                    <a:cxn ang="0">
                      <a:pos x="T4" y="T5"/>
                    </a:cxn>
                  </a:cxnLst>
                  <a:rect l="0" t="0" r="r" b="b"/>
                  <a:pathLst>
                    <a:path w="21600" h="42049" fill="none" extrusionOk="0">
                      <a:moveTo>
                        <a:pt x="4143" y="0"/>
                      </a:moveTo>
                      <a:cubicBezTo>
                        <a:pt x="14283" y="1982"/>
                        <a:pt x="21600" y="10867"/>
                        <a:pt x="21600" y="21199"/>
                      </a:cubicBezTo>
                      <a:cubicBezTo>
                        <a:pt x="21600" y="30954"/>
                        <a:pt x="15060" y="39499"/>
                        <a:pt x="5643" y="42048"/>
                      </a:cubicBezTo>
                    </a:path>
                    <a:path w="21600" h="42049" stroke="0" extrusionOk="0">
                      <a:moveTo>
                        <a:pt x="4143" y="0"/>
                      </a:moveTo>
                      <a:cubicBezTo>
                        <a:pt x="14283" y="1982"/>
                        <a:pt x="21600" y="10867"/>
                        <a:pt x="21600" y="21199"/>
                      </a:cubicBezTo>
                      <a:cubicBezTo>
                        <a:pt x="21600" y="30954"/>
                        <a:pt x="15060" y="39499"/>
                        <a:pt x="5643" y="42048"/>
                      </a:cubicBezTo>
                      <a:lnTo>
                        <a:pt x="0" y="21199"/>
                      </a:lnTo>
                      <a:close/>
                    </a:path>
                  </a:pathLst>
                </a:custGeom>
                <a:noFill/>
                <a:ln w="12700" cap="rnd">
                  <a:solidFill>
                    <a:srgbClr val="FFFF00"/>
                  </a:solidFill>
                  <a:round/>
                  <a:headEnd type="none" w="sm" len="sm"/>
                  <a:tailEnd type="none" w="sm" len="sm"/>
                </a:ln>
                <a:effectLst/>
              </p:spPr>
              <p:txBody>
                <a:bodyPr/>
                <a:lstStyle/>
                <a:p>
                  <a:endParaRPr lang="en-US"/>
                </a:p>
              </p:txBody>
            </p:sp>
          </p:grpSp>
          <p:sp>
            <p:nvSpPr>
              <p:cNvPr id="117790" name="Arc 30"/>
              <p:cNvSpPr>
                <a:spLocks/>
              </p:cNvSpPr>
              <p:nvPr/>
            </p:nvSpPr>
            <p:spPr bwMode="auto">
              <a:xfrm>
                <a:off x="3561" y="2005"/>
                <a:ext cx="136" cy="296"/>
              </a:xfrm>
              <a:custGeom>
                <a:avLst/>
                <a:gdLst>
                  <a:gd name="G0" fmla="+- 0 0 0"/>
                  <a:gd name="G1" fmla="+- 21201 0 0"/>
                  <a:gd name="G2" fmla="+- 21600 0 0"/>
                  <a:gd name="T0" fmla="*/ 4135 w 21600"/>
                  <a:gd name="T1" fmla="*/ 0 h 42065"/>
                  <a:gd name="T2" fmla="*/ 5590 w 21600"/>
                  <a:gd name="T3" fmla="*/ 42065 h 42065"/>
                  <a:gd name="T4" fmla="*/ 0 w 21600"/>
                  <a:gd name="T5" fmla="*/ 21201 h 42065"/>
                </a:gdLst>
                <a:ahLst/>
                <a:cxnLst>
                  <a:cxn ang="0">
                    <a:pos x="T0" y="T1"/>
                  </a:cxn>
                  <a:cxn ang="0">
                    <a:pos x="T2" y="T3"/>
                  </a:cxn>
                  <a:cxn ang="0">
                    <a:pos x="T4" y="T5"/>
                  </a:cxn>
                </a:cxnLst>
                <a:rect l="0" t="0" r="r" b="b"/>
                <a:pathLst>
                  <a:path w="21600" h="42065" fill="none" extrusionOk="0">
                    <a:moveTo>
                      <a:pt x="4134" y="0"/>
                    </a:moveTo>
                    <a:cubicBezTo>
                      <a:pt x="14278" y="1978"/>
                      <a:pt x="21600" y="10865"/>
                      <a:pt x="21600" y="21201"/>
                    </a:cubicBezTo>
                    <a:cubicBezTo>
                      <a:pt x="21600" y="30977"/>
                      <a:pt x="15033" y="39534"/>
                      <a:pt x="5590" y="42065"/>
                    </a:cubicBezTo>
                  </a:path>
                  <a:path w="21600" h="42065" stroke="0" extrusionOk="0">
                    <a:moveTo>
                      <a:pt x="4134" y="0"/>
                    </a:moveTo>
                    <a:cubicBezTo>
                      <a:pt x="14278" y="1978"/>
                      <a:pt x="21600" y="10865"/>
                      <a:pt x="21600" y="21201"/>
                    </a:cubicBezTo>
                    <a:cubicBezTo>
                      <a:pt x="21600" y="30977"/>
                      <a:pt x="15033" y="39534"/>
                      <a:pt x="5590" y="42065"/>
                    </a:cubicBezTo>
                    <a:lnTo>
                      <a:pt x="0" y="21201"/>
                    </a:lnTo>
                    <a:close/>
                  </a:path>
                </a:pathLst>
              </a:custGeom>
              <a:noFill/>
              <a:ln w="12700" cap="rnd">
                <a:solidFill>
                  <a:srgbClr val="FFFF00"/>
                </a:solidFill>
                <a:round/>
                <a:headEnd type="none" w="sm" len="sm"/>
                <a:tailEnd type="none" w="sm" len="sm"/>
              </a:ln>
              <a:effectLst/>
            </p:spPr>
            <p:txBody>
              <a:bodyPr/>
              <a:lstStyle/>
              <a:p>
                <a:endParaRPr lang="en-US"/>
              </a:p>
            </p:txBody>
          </p:sp>
          <p:sp>
            <p:nvSpPr>
              <p:cNvPr id="117791" name="Arc 31"/>
              <p:cNvSpPr>
                <a:spLocks/>
              </p:cNvSpPr>
              <p:nvPr/>
            </p:nvSpPr>
            <p:spPr bwMode="auto">
              <a:xfrm>
                <a:off x="3505" y="2023"/>
                <a:ext cx="118" cy="257"/>
              </a:xfrm>
              <a:custGeom>
                <a:avLst/>
                <a:gdLst>
                  <a:gd name="G0" fmla="+- 0 0 0"/>
                  <a:gd name="G1" fmla="+- 21223 0 0"/>
                  <a:gd name="G2" fmla="+- 21600 0 0"/>
                  <a:gd name="T0" fmla="*/ 4019 w 21600"/>
                  <a:gd name="T1" fmla="*/ 0 h 42140"/>
                  <a:gd name="T2" fmla="*/ 5388 w 21600"/>
                  <a:gd name="T3" fmla="*/ 42140 h 42140"/>
                  <a:gd name="T4" fmla="*/ 0 w 21600"/>
                  <a:gd name="T5" fmla="*/ 21223 h 42140"/>
                </a:gdLst>
                <a:ahLst/>
                <a:cxnLst>
                  <a:cxn ang="0">
                    <a:pos x="T0" y="T1"/>
                  </a:cxn>
                  <a:cxn ang="0">
                    <a:pos x="T2" y="T3"/>
                  </a:cxn>
                  <a:cxn ang="0">
                    <a:pos x="T4" y="T5"/>
                  </a:cxn>
                </a:cxnLst>
                <a:rect l="0" t="0" r="r" b="b"/>
                <a:pathLst>
                  <a:path w="21600" h="42140" fill="none" extrusionOk="0">
                    <a:moveTo>
                      <a:pt x="4018" y="0"/>
                    </a:moveTo>
                    <a:cubicBezTo>
                      <a:pt x="14217" y="1931"/>
                      <a:pt x="21600" y="10843"/>
                      <a:pt x="21600" y="21223"/>
                    </a:cubicBezTo>
                    <a:cubicBezTo>
                      <a:pt x="21600" y="31077"/>
                      <a:pt x="14930" y="39682"/>
                      <a:pt x="5388" y="42140"/>
                    </a:cubicBezTo>
                  </a:path>
                  <a:path w="21600" h="42140" stroke="0" extrusionOk="0">
                    <a:moveTo>
                      <a:pt x="4018" y="0"/>
                    </a:moveTo>
                    <a:cubicBezTo>
                      <a:pt x="14217" y="1931"/>
                      <a:pt x="21600" y="10843"/>
                      <a:pt x="21600" y="21223"/>
                    </a:cubicBezTo>
                    <a:cubicBezTo>
                      <a:pt x="21600" y="31077"/>
                      <a:pt x="14930" y="39682"/>
                      <a:pt x="5388" y="42140"/>
                    </a:cubicBezTo>
                    <a:lnTo>
                      <a:pt x="0" y="21223"/>
                    </a:lnTo>
                    <a:close/>
                  </a:path>
                </a:pathLst>
              </a:custGeom>
              <a:noFill/>
              <a:ln w="12700" cap="rnd">
                <a:solidFill>
                  <a:srgbClr val="FFFF00"/>
                </a:solidFill>
                <a:round/>
                <a:headEnd type="none" w="sm" len="sm"/>
                <a:tailEnd type="none" w="sm" len="sm"/>
              </a:ln>
              <a:effectLst/>
            </p:spPr>
            <p:txBody>
              <a:bodyPr/>
              <a:lstStyle/>
              <a:p>
                <a:endParaRPr lang="en-US"/>
              </a:p>
            </p:txBody>
          </p:sp>
          <p:sp>
            <p:nvSpPr>
              <p:cNvPr id="117792" name="Arc 32"/>
              <p:cNvSpPr>
                <a:spLocks/>
              </p:cNvSpPr>
              <p:nvPr/>
            </p:nvSpPr>
            <p:spPr bwMode="auto">
              <a:xfrm>
                <a:off x="3460" y="2058"/>
                <a:ext cx="102" cy="201"/>
              </a:xfrm>
              <a:custGeom>
                <a:avLst/>
                <a:gdLst>
                  <a:gd name="G0" fmla="+- 0 0 0"/>
                  <a:gd name="G1" fmla="+- 21217 0 0"/>
                  <a:gd name="G2" fmla="+- 21600 0 0"/>
                  <a:gd name="T0" fmla="*/ 4050 w 21600"/>
                  <a:gd name="T1" fmla="*/ 0 h 42089"/>
                  <a:gd name="T2" fmla="*/ 5562 w 21600"/>
                  <a:gd name="T3" fmla="*/ 42089 h 42089"/>
                  <a:gd name="T4" fmla="*/ 0 w 21600"/>
                  <a:gd name="T5" fmla="*/ 21217 h 42089"/>
                </a:gdLst>
                <a:ahLst/>
                <a:cxnLst>
                  <a:cxn ang="0">
                    <a:pos x="T0" y="T1"/>
                  </a:cxn>
                  <a:cxn ang="0">
                    <a:pos x="T2" y="T3"/>
                  </a:cxn>
                  <a:cxn ang="0">
                    <a:pos x="T4" y="T5"/>
                  </a:cxn>
                </a:cxnLst>
                <a:rect l="0" t="0" r="r" b="b"/>
                <a:pathLst>
                  <a:path w="21600" h="42089" fill="none" extrusionOk="0">
                    <a:moveTo>
                      <a:pt x="4049" y="0"/>
                    </a:moveTo>
                    <a:cubicBezTo>
                      <a:pt x="14233" y="1944"/>
                      <a:pt x="21600" y="10849"/>
                      <a:pt x="21600" y="21217"/>
                    </a:cubicBezTo>
                    <a:cubicBezTo>
                      <a:pt x="21600" y="31004"/>
                      <a:pt x="15019" y="39568"/>
                      <a:pt x="5561" y="42088"/>
                    </a:cubicBezTo>
                  </a:path>
                  <a:path w="21600" h="42089" stroke="0" extrusionOk="0">
                    <a:moveTo>
                      <a:pt x="4049" y="0"/>
                    </a:moveTo>
                    <a:cubicBezTo>
                      <a:pt x="14233" y="1944"/>
                      <a:pt x="21600" y="10849"/>
                      <a:pt x="21600" y="21217"/>
                    </a:cubicBezTo>
                    <a:cubicBezTo>
                      <a:pt x="21600" y="31004"/>
                      <a:pt x="15019" y="39568"/>
                      <a:pt x="5561" y="42088"/>
                    </a:cubicBezTo>
                    <a:lnTo>
                      <a:pt x="0" y="21217"/>
                    </a:lnTo>
                    <a:close/>
                  </a:path>
                </a:pathLst>
              </a:custGeom>
              <a:noFill/>
              <a:ln w="12700" cap="rnd">
                <a:solidFill>
                  <a:srgbClr val="FFFF00"/>
                </a:solidFill>
                <a:round/>
                <a:headEnd type="none" w="sm" len="sm"/>
                <a:tailEnd type="none" w="sm" len="sm"/>
              </a:ln>
              <a:effectLst/>
            </p:spPr>
            <p:txBody>
              <a:bodyPr/>
              <a:lstStyle/>
              <a:p>
                <a:endParaRPr lang="en-US"/>
              </a:p>
            </p:txBody>
          </p:sp>
          <p:sp>
            <p:nvSpPr>
              <p:cNvPr id="117793" name="Arc 33"/>
              <p:cNvSpPr>
                <a:spLocks/>
              </p:cNvSpPr>
              <p:nvPr/>
            </p:nvSpPr>
            <p:spPr bwMode="auto">
              <a:xfrm>
                <a:off x="3441" y="2088"/>
                <a:ext cx="62" cy="154"/>
              </a:xfrm>
              <a:custGeom>
                <a:avLst/>
                <a:gdLst>
                  <a:gd name="G0" fmla="+- 0 0 0"/>
                  <a:gd name="G1" fmla="+- 21316 0 0"/>
                  <a:gd name="G2" fmla="+- 21600 0 0"/>
                  <a:gd name="T0" fmla="*/ 3488 w 21600"/>
                  <a:gd name="T1" fmla="*/ 0 h 42245"/>
                  <a:gd name="T2" fmla="*/ 5343 w 21600"/>
                  <a:gd name="T3" fmla="*/ 42245 h 42245"/>
                  <a:gd name="T4" fmla="*/ 0 w 21600"/>
                  <a:gd name="T5" fmla="*/ 21316 h 42245"/>
                </a:gdLst>
                <a:ahLst/>
                <a:cxnLst>
                  <a:cxn ang="0">
                    <a:pos x="T0" y="T1"/>
                  </a:cxn>
                  <a:cxn ang="0">
                    <a:pos x="T2" y="T3"/>
                  </a:cxn>
                  <a:cxn ang="0">
                    <a:pos x="T4" y="T5"/>
                  </a:cxn>
                </a:cxnLst>
                <a:rect l="0" t="0" r="r" b="b"/>
                <a:pathLst>
                  <a:path w="21600" h="42245" fill="none" extrusionOk="0">
                    <a:moveTo>
                      <a:pt x="3488" y="-1"/>
                    </a:moveTo>
                    <a:cubicBezTo>
                      <a:pt x="13932" y="1708"/>
                      <a:pt x="21600" y="10732"/>
                      <a:pt x="21600" y="21316"/>
                    </a:cubicBezTo>
                    <a:cubicBezTo>
                      <a:pt x="21600" y="31187"/>
                      <a:pt x="14907" y="39802"/>
                      <a:pt x="5342" y="42244"/>
                    </a:cubicBezTo>
                  </a:path>
                  <a:path w="21600" h="42245" stroke="0" extrusionOk="0">
                    <a:moveTo>
                      <a:pt x="3488" y="-1"/>
                    </a:moveTo>
                    <a:cubicBezTo>
                      <a:pt x="13932" y="1708"/>
                      <a:pt x="21600" y="10732"/>
                      <a:pt x="21600" y="21316"/>
                    </a:cubicBezTo>
                    <a:cubicBezTo>
                      <a:pt x="21600" y="31187"/>
                      <a:pt x="14907" y="39802"/>
                      <a:pt x="5342" y="42244"/>
                    </a:cubicBezTo>
                    <a:lnTo>
                      <a:pt x="0" y="21316"/>
                    </a:lnTo>
                    <a:close/>
                  </a:path>
                </a:pathLst>
              </a:custGeom>
              <a:noFill/>
              <a:ln w="12700" cap="rnd">
                <a:solidFill>
                  <a:srgbClr val="FFFF00"/>
                </a:solidFill>
                <a:round/>
                <a:headEnd type="none" w="sm" len="sm"/>
                <a:tailEnd type="none" w="sm" len="sm"/>
              </a:ln>
              <a:effectLst/>
            </p:spPr>
            <p:txBody>
              <a:bodyPr/>
              <a:lstStyle/>
              <a:p>
                <a:endParaRPr lang="en-US"/>
              </a:p>
            </p:txBody>
          </p:sp>
        </p:grpSp>
      </p:grpSp>
      <p:pic>
        <p:nvPicPr>
          <p:cNvPr id="117794" name="Picture 34"/>
          <p:cNvPicPr>
            <a:picLocks noChangeArrowheads="1"/>
          </p:cNvPicPr>
          <p:nvPr/>
        </p:nvPicPr>
        <p:blipFill>
          <a:blip r:embed="rId5" cstate="print"/>
          <a:srcRect/>
          <a:stretch>
            <a:fillRect/>
          </a:stretch>
        </p:blipFill>
        <p:spPr bwMode="auto">
          <a:xfrm>
            <a:off x="7010400" y="2514600"/>
            <a:ext cx="1676400" cy="1585913"/>
          </a:xfrm>
          <a:prstGeom prst="rect">
            <a:avLst/>
          </a:prstGeom>
          <a:noFill/>
          <a:ln w="9525">
            <a:noFill/>
            <a:miter lim="800000"/>
            <a:headEnd/>
            <a:tailEnd/>
          </a:ln>
          <a:effectLst/>
        </p:spPr>
      </p:pic>
      <p:grpSp>
        <p:nvGrpSpPr>
          <p:cNvPr id="117795" name="Group 35"/>
          <p:cNvGrpSpPr>
            <a:grpSpLocks/>
          </p:cNvGrpSpPr>
          <p:nvPr/>
        </p:nvGrpSpPr>
        <p:grpSpPr bwMode="auto">
          <a:xfrm>
            <a:off x="6477000" y="3200400"/>
            <a:ext cx="457200" cy="304800"/>
            <a:chOff x="3606" y="2063"/>
            <a:chExt cx="427" cy="147"/>
          </a:xfrm>
        </p:grpSpPr>
        <p:sp>
          <p:nvSpPr>
            <p:cNvPr id="117796" name="Freeform 36"/>
            <p:cNvSpPr>
              <a:spLocks/>
            </p:cNvSpPr>
            <p:nvPr/>
          </p:nvSpPr>
          <p:spPr bwMode="auto">
            <a:xfrm>
              <a:off x="3625" y="2063"/>
              <a:ext cx="408" cy="139"/>
            </a:xfrm>
            <a:custGeom>
              <a:avLst/>
              <a:gdLst/>
              <a:ahLst/>
              <a:cxnLst>
                <a:cxn ang="0">
                  <a:pos x="0" y="30"/>
                </a:cxn>
                <a:cxn ang="0">
                  <a:pos x="0" y="108"/>
                </a:cxn>
                <a:cxn ang="0">
                  <a:pos x="253" y="108"/>
                </a:cxn>
                <a:cxn ang="0">
                  <a:pos x="253" y="138"/>
                </a:cxn>
                <a:cxn ang="0">
                  <a:pos x="407" y="69"/>
                </a:cxn>
                <a:cxn ang="0">
                  <a:pos x="253" y="0"/>
                </a:cxn>
                <a:cxn ang="0">
                  <a:pos x="253" y="30"/>
                </a:cxn>
                <a:cxn ang="0">
                  <a:pos x="0" y="30"/>
                </a:cxn>
              </a:cxnLst>
              <a:rect l="0" t="0" r="r" b="b"/>
              <a:pathLst>
                <a:path w="408" h="139">
                  <a:moveTo>
                    <a:pt x="0" y="30"/>
                  </a:moveTo>
                  <a:lnTo>
                    <a:pt x="0" y="108"/>
                  </a:lnTo>
                  <a:lnTo>
                    <a:pt x="253" y="108"/>
                  </a:lnTo>
                  <a:lnTo>
                    <a:pt x="253" y="138"/>
                  </a:lnTo>
                  <a:lnTo>
                    <a:pt x="407" y="69"/>
                  </a:lnTo>
                  <a:lnTo>
                    <a:pt x="253" y="0"/>
                  </a:lnTo>
                  <a:lnTo>
                    <a:pt x="253" y="30"/>
                  </a:lnTo>
                  <a:lnTo>
                    <a:pt x="0" y="30"/>
                  </a:lnTo>
                </a:path>
              </a:pathLst>
            </a:custGeom>
            <a:solidFill>
              <a:schemeClr val="bg1"/>
            </a:solidFill>
            <a:ln w="12700" cap="rnd" cmpd="sng">
              <a:solidFill>
                <a:srgbClr val="000000"/>
              </a:solidFill>
              <a:prstDash val="solid"/>
              <a:round/>
              <a:headEnd/>
              <a:tailEnd/>
            </a:ln>
            <a:effectLst/>
          </p:spPr>
          <p:txBody>
            <a:bodyPr/>
            <a:lstStyle/>
            <a:p>
              <a:endParaRPr lang="en-US"/>
            </a:p>
          </p:txBody>
        </p:sp>
        <p:sp>
          <p:nvSpPr>
            <p:cNvPr id="117797" name="Freeform 37"/>
            <p:cNvSpPr>
              <a:spLocks/>
            </p:cNvSpPr>
            <p:nvPr/>
          </p:nvSpPr>
          <p:spPr bwMode="auto">
            <a:xfrm>
              <a:off x="3606" y="2171"/>
              <a:ext cx="274" cy="17"/>
            </a:xfrm>
            <a:custGeom>
              <a:avLst/>
              <a:gdLst/>
              <a:ahLst/>
              <a:cxnLst>
                <a:cxn ang="0">
                  <a:pos x="254" y="15"/>
                </a:cxn>
                <a:cxn ang="0">
                  <a:pos x="273" y="0"/>
                </a:cxn>
                <a:cxn ang="0">
                  <a:pos x="18" y="0"/>
                </a:cxn>
                <a:cxn ang="0">
                  <a:pos x="0" y="16"/>
                </a:cxn>
                <a:cxn ang="0">
                  <a:pos x="254" y="15"/>
                </a:cxn>
              </a:cxnLst>
              <a:rect l="0" t="0" r="r" b="b"/>
              <a:pathLst>
                <a:path w="274" h="17">
                  <a:moveTo>
                    <a:pt x="254" y="15"/>
                  </a:moveTo>
                  <a:lnTo>
                    <a:pt x="273" y="0"/>
                  </a:lnTo>
                  <a:lnTo>
                    <a:pt x="18" y="0"/>
                  </a:lnTo>
                  <a:lnTo>
                    <a:pt x="0" y="16"/>
                  </a:lnTo>
                  <a:lnTo>
                    <a:pt x="254" y="15"/>
                  </a:lnTo>
                </a:path>
              </a:pathLst>
            </a:custGeom>
            <a:solidFill>
              <a:schemeClr val="bg1"/>
            </a:solidFill>
            <a:ln w="12700" cap="rnd" cmpd="sng">
              <a:solidFill>
                <a:srgbClr val="000000"/>
              </a:solidFill>
              <a:prstDash val="solid"/>
              <a:round/>
              <a:headEnd/>
              <a:tailEnd/>
            </a:ln>
            <a:effectLst/>
          </p:spPr>
          <p:txBody>
            <a:bodyPr/>
            <a:lstStyle/>
            <a:p>
              <a:endParaRPr lang="en-US"/>
            </a:p>
          </p:txBody>
        </p:sp>
        <p:sp>
          <p:nvSpPr>
            <p:cNvPr id="117798" name="Freeform 38"/>
            <p:cNvSpPr>
              <a:spLocks/>
            </p:cNvSpPr>
            <p:nvPr/>
          </p:nvSpPr>
          <p:spPr bwMode="auto">
            <a:xfrm>
              <a:off x="3860" y="2170"/>
              <a:ext cx="20" cy="40"/>
            </a:xfrm>
            <a:custGeom>
              <a:avLst/>
              <a:gdLst/>
              <a:ahLst/>
              <a:cxnLst>
                <a:cxn ang="0">
                  <a:pos x="0" y="8"/>
                </a:cxn>
                <a:cxn ang="0">
                  <a:pos x="19" y="0"/>
                </a:cxn>
                <a:cxn ang="0">
                  <a:pos x="19" y="30"/>
                </a:cxn>
                <a:cxn ang="0">
                  <a:pos x="0" y="39"/>
                </a:cxn>
                <a:cxn ang="0">
                  <a:pos x="0" y="8"/>
                </a:cxn>
              </a:cxnLst>
              <a:rect l="0" t="0" r="r" b="b"/>
              <a:pathLst>
                <a:path w="20" h="40">
                  <a:moveTo>
                    <a:pt x="0" y="8"/>
                  </a:moveTo>
                  <a:lnTo>
                    <a:pt x="19" y="0"/>
                  </a:lnTo>
                  <a:lnTo>
                    <a:pt x="19" y="30"/>
                  </a:lnTo>
                  <a:lnTo>
                    <a:pt x="0" y="39"/>
                  </a:lnTo>
                  <a:lnTo>
                    <a:pt x="0" y="8"/>
                  </a:lnTo>
                </a:path>
              </a:pathLst>
            </a:custGeom>
            <a:solidFill>
              <a:schemeClr val="bg1"/>
            </a:solidFill>
            <a:ln w="12700" cap="rnd" cmpd="sng">
              <a:solidFill>
                <a:srgbClr val="000000"/>
              </a:solidFill>
              <a:prstDash val="solid"/>
              <a:round/>
              <a:headEnd/>
              <a:tailEnd/>
            </a:ln>
            <a:effectLst/>
          </p:spPr>
          <p:txBody>
            <a:bodyPr/>
            <a:lstStyle/>
            <a:p>
              <a:endParaRPr lang="en-US"/>
            </a:p>
          </p:txBody>
        </p:sp>
        <p:sp>
          <p:nvSpPr>
            <p:cNvPr id="117799" name="Freeform 39"/>
            <p:cNvSpPr>
              <a:spLocks/>
            </p:cNvSpPr>
            <p:nvPr/>
          </p:nvSpPr>
          <p:spPr bwMode="auto">
            <a:xfrm>
              <a:off x="3606" y="2093"/>
              <a:ext cx="20" cy="87"/>
            </a:xfrm>
            <a:custGeom>
              <a:avLst/>
              <a:gdLst/>
              <a:ahLst/>
              <a:cxnLst>
                <a:cxn ang="0">
                  <a:pos x="0" y="9"/>
                </a:cxn>
                <a:cxn ang="0">
                  <a:pos x="19" y="0"/>
                </a:cxn>
                <a:cxn ang="0">
                  <a:pos x="19" y="77"/>
                </a:cxn>
                <a:cxn ang="0">
                  <a:pos x="0" y="86"/>
                </a:cxn>
                <a:cxn ang="0">
                  <a:pos x="0" y="9"/>
                </a:cxn>
              </a:cxnLst>
              <a:rect l="0" t="0" r="r" b="b"/>
              <a:pathLst>
                <a:path w="20" h="87">
                  <a:moveTo>
                    <a:pt x="0" y="9"/>
                  </a:moveTo>
                  <a:lnTo>
                    <a:pt x="19" y="0"/>
                  </a:lnTo>
                  <a:lnTo>
                    <a:pt x="19" y="77"/>
                  </a:lnTo>
                  <a:lnTo>
                    <a:pt x="0" y="86"/>
                  </a:lnTo>
                  <a:lnTo>
                    <a:pt x="0" y="9"/>
                  </a:lnTo>
                </a:path>
              </a:pathLst>
            </a:custGeom>
            <a:solidFill>
              <a:schemeClr val="bg1"/>
            </a:solidFill>
            <a:ln w="12700" cap="rnd" cmpd="sng">
              <a:solidFill>
                <a:srgbClr val="000000"/>
              </a:solidFill>
              <a:prstDash val="solid"/>
              <a:round/>
              <a:headEnd/>
              <a:tailEnd/>
            </a:ln>
            <a:effectLst/>
          </p:spPr>
          <p:txBody>
            <a:bodyPr/>
            <a:lstStyle/>
            <a:p>
              <a:endParaRPr lang="en-US"/>
            </a:p>
          </p:txBody>
        </p:sp>
        <p:sp>
          <p:nvSpPr>
            <p:cNvPr id="117800" name="Freeform 40"/>
            <p:cNvSpPr>
              <a:spLocks/>
            </p:cNvSpPr>
            <p:nvPr/>
          </p:nvSpPr>
          <p:spPr bwMode="auto">
            <a:xfrm>
              <a:off x="3860" y="2063"/>
              <a:ext cx="20" cy="31"/>
            </a:xfrm>
            <a:custGeom>
              <a:avLst/>
              <a:gdLst/>
              <a:ahLst/>
              <a:cxnLst>
                <a:cxn ang="0">
                  <a:pos x="0" y="30"/>
                </a:cxn>
                <a:cxn ang="0">
                  <a:pos x="19" y="30"/>
                </a:cxn>
                <a:cxn ang="0">
                  <a:pos x="19" y="0"/>
                </a:cxn>
                <a:cxn ang="0">
                  <a:pos x="0" y="7"/>
                </a:cxn>
                <a:cxn ang="0">
                  <a:pos x="0" y="30"/>
                </a:cxn>
              </a:cxnLst>
              <a:rect l="0" t="0" r="r" b="b"/>
              <a:pathLst>
                <a:path w="20" h="31">
                  <a:moveTo>
                    <a:pt x="0" y="30"/>
                  </a:moveTo>
                  <a:lnTo>
                    <a:pt x="19" y="30"/>
                  </a:lnTo>
                  <a:lnTo>
                    <a:pt x="19" y="0"/>
                  </a:lnTo>
                  <a:lnTo>
                    <a:pt x="0" y="7"/>
                  </a:lnTo>
                  <a:lnTo>
                    <a:pt x="0" y="30"/>
                  </a:lnTo>
                </a:path>
              </a:pathLst>
            </a:custGeom>
            <a:solidFill>
              <a:schemeClr val="bg1"/>
            </a:solidFill>
            <a:ln w="12700" cap="rnd" cmpd="sng">
              <a:solidFill>
                <a:srgbClr val="000000"/>
              </a:solidFill>
              <a:prstDash val="solid"/>
              <a:round/>
              <a:headEnd/>
              <a:tailEnd/>
            </a:ln>
            <a:effectLst/>
          </p:spPr>
          <p:txBody>
            <a:bodyPr/>
            <a:lstStyle/>
            <a:p>
              <a:endParaRPr lang="en-US"/>
            </a:p>
          </p:txBody>
        </p:sp>
      </p:grpSp>
      <p:sp>
        <p:nvSpPr>
          <p:cNvPr id="117801" name="Rectangle 41"/>
          <p:cNvSpPr>
            <a:spLocks noChangeArrowheads="1"/>
          </p:cNvSpPr>
          <p:nvPr/>
        </p:nvSpPr>
        <p:spPr bwMode="auto">
          <a:xfrm>
            <a:off x="533400" y="4419600"/>
            <a:ext cx="2133600" cy="1006475"/>
          </a:xfrm>
          <a:prstGeom prst="rect">
            <a:avLst/>
          </a:prstGeom>
          <a:noFill/>
          <a:ln w="9525">
            <a:noFill/>
            <a:miter lim="800000"/>
            <a:headEnd/>
            <a:tailEnd/>
          </a:ln>
          <a:effectLst/>
        </p:spPr>
        <p:txBody>
          <a:bodyPr>
            <a:spAutoFit/>
          </a:bodyPr>
          <a:lstStyle/>
          <a:p>
            <a:r>
              <a:rPr lang="en-US" sz="2000" b="1"/>
              <a:t>Member Firm</a:t>
            </a:r>
          </a:p>
          <a:p>
            <a:r>
              <a:rPr lang="en-US" sz="2000" b="1"/>
              <a:t>Records</a:t>
            </a:r>
          </a:p>
          <a:p>
            <a:r>
              <a:rPr lang="en-US" sz="2000" b="1"/>
              <a:t>Order Events</a:t>
            </a:r>
          </a:p>
        </p:txBody>
      </p:sp>
      <p:sp>
        <p:nvSpPr>
          <p:cNvPr id="117802" name="Rectangle 42"/>
          <p:cNvSpPr>
            <a:spLocks noChangeArrowheads="1"/>
          </p:cNvSpPr>
          <p:nvPr/>
        </p:nvSpPr>
        <p:spPr bwMode="auto">
          <a:xfrm>
            <a:off x="2514600" y="4343400"/>
            <a:ext cx="2133600" cy="1311275"/>
          </a:xfrm>
          <a:prstGeom prst="rect">
            <a:avLst/>
          </a:prstGeom>
          <a:noFill/>
          <a:ln w="9525">
            <a:noFill/>
            <a:miter lim="800000"/>
            <a:headEnd/>
            <a:tailEnd/>
          </a:ln>
          <a:effectLst/>
        </p:spPr>
        <p:txBody>
          <a:bodyPr>
            <a:spAutoFit/>
          </a:bodyPr>
          <a:lstStyle/>
          <a:p>
            <a:r>
              <a:rPr lang="en-US" sz="2000" b="1"/>
              <a:t>Member Firm</a:t>
            </a:r>
          </a:p>
          <a:p>
            <a:r>
              <a:rPr lang="en-US" sz="2000" b="1"/>
              <a:t>Assembles</a:t>
            </a:r>
          </a:p>
          <a:p>
            <a:r>
              <a:rPr lang="en-US" sz="2000" b="1"/>
              <a:t>Records into</a:t>
            </a:r>
          </a:p>
          <a:p>
            <a:r>
              <a:rPr lang="en-US" sz="2000" b="1"/>
              <a:t>Files</a:t>
            </a:r>
          </a:p>
        </p:txBody>
      </p:sp>
      <p:sp>
        <p:nvSpPr>
          <p:cNvPr id="117804" name="Rectangle 44"/>
          <p:cNvSpPr>
            <a:spLocks noChangeArrowheads="1"/>
          </p:cNvSpPr>
          <p:nvPr/>
        </p:nvSpPr>
        <p:spPr bwMode="auto">
          <a:xfrm>
            <a:off x="4800600" y="4267200"/>
            <a:ext cx="2057400" cy="1006475"/>
          </a:xfrm>
          <a:prstGeom prst="rect">
            <a:avLst/>
          </a:prstGeom>
          <a:noFill/>
          <a:ln w="9525">
            <a:noFill/>
            <a:miter lim="800000"/>
            <a:headEnd/>
            <a:tailEnd/>
          </a:ln>
          <a:effectLst/>
        </p:spPr>
        <p:txBody>
          <a:bodyPr>
            <a:spAutoFit/>
          </a:bodyPr>
          <a:lstStyle/>
          <a:p>
            <a:r>
              <a:rPr lang="en-US" sz="2000" b="1"/>
              <a:t>Member Firm</a:t>
            </a:r>
          </a:p>
          <a:p>
            <a:r>
              <a:rPr lang="en-US" sz="2000" b="1"/>
              <a:t>Transmits</a:t>
            </a:r>
          </a:p>
          <a:p>
            <a:r>
              <a:rPr lang="en-US" sz="2000" b="1"/>
              <a:t>Files</a:t>
            </a:r>
          </a:p>
        </p:txBody>
      </p:sp>
      <p:sp>
        <p:nvSpPr>
          <p:cNvPr id="117806" name="Rectangle 46"/>
          <p:cNvSpPr>
            <a:spLocks noChangeArrowheads="1"/>
          </p:cNvSpPr>
          <p:nvPr/>
        </p:nvSpPr>
        <p:spPr bwMode="auto">
          <a:xfrm>
            <a:off x="6934200" y="4419600"/>
            <a:ext cx="1828800" cy="1371600"/>
          </a:xfrm>
          <a:prstGeom prst="rect">
            <a:avLst/>
          </a:prstGeom>
          <a:solidFill>
            <a:schemeClr val="bg1"/>
          </a:solidFill>
          <a:ln w="9525">
            <a:noFill/>
            <a:miter lim="800000"/>
            <a:headEnd/>
            <a:tailEnd/>
          </a:ln>
          <a:effectLst/>
        </p:spPr>
        <p:txBody>
          <a:bodyPr rIns="0"/>
          <a:lstStyle/>
          <a:p>
            <a:pPr eaLnBrk="1" hangingPunct="1"/>
            <a:r>
              <a:rPr lang="en-US" sz="2000" b="1"/>
              <a:t>FINRA Generates</a:t>
            </a:r>
          </a:p>
          <a:p>
            <a:pPr eaLnBrk="1" hangingPunct="1"/>
            <a:r>
              <a:rPr lang="en-US" sz="2000" b="1"/>
              <a:t>Feedback and</a:t>
            </a:r>
          </a:p>
          <a:p>
            <a:pPr eaLnBrk="1" hangingPunct="1"/>
            <a:r>
              <a:rPr lang="en-US" sz="2000" b="1"/>
              <a:t>Analyzes Data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193E66"/>
      </a:dk1>
      <a:lt1>
        <a:srgbClr val="FFFFFF"/>
      </a:lt1>
      <a:dk2>
        <a:srgbClr val="0082D1"/>
      </a:dk2>
      <a:lt2>
        <a:srgbClr val="808080"/>
      </a:lt2>
      <a:accent1>
        <a:srgbClr val="9EC405"/>
      </a:accent1>
      <a:accent2>
        <a:srgbClr val="FB483D"/>
      </a:accent2>
      <a:accent3>
        <a:srgbClr val="FFFFFF"/>
      </a:accent3>
      <a:accent4>
        <a:srgbClr val="143456"/>
      </a:accent4>
      <a:accent5>
        <a:srgbClr val="CCDEAA"/>
      </a:accent5>
      <a:accent6>
        <a:srgbClr val="E34036"/>
      </a:accent6>
      <a:hlink>
        <a:srgbClr val="5C594C"/>
      </a:hlink>
      <a:folHlink>
        <a:srgbClr val="CEE4ED"/>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580</TotalTime>
  <Words>1334</Words>
  <Application>Microsoft Office PowerPoint</Application>
  <PresentationFormat>On-screen Show (4:3)</PresentationFormat>
  <Paragraphs>198</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Order Audit Trail System (OATS)</vt:lpstr>
      <vt:lpstr>Topics</vt:lpstr>
      <vt:lpstr>OATS Overview</vt:lpstr>
      <vt:lpstr>Rules</vt:lpstr>
      <vt:lpstr>Overview of OATS</vt:lpstr>
      <vt:lpstr>Reporting Obligations</vt:lpstr>
      <vt:lpstr>Reporting Obligations</vt:lpstr>
      <vt:lpstr>Order Reports</vt:lpstr>
      <vt:lpstr>Overview of OATS Processing</vt:lpstr>
      <vt:lpstr>OATS Data Processing</vt:lpstr>
      <vt:lpstr>OATS Data Processing</vt:lpstr>
      <vt:lpstr>Order Lifecycle Within a Firm</vt:lpstr>
      <vt:lpstr>OATS Data Processing</vt:lpstr>
      <vt:lpstr>Order Lifecycle Creation: Matching</vt:lpstr>
      <vt:lpstr>Order Lifecycle Creation: Matching</vt:lpstr>
      <vt:lpstr>Firm Responsibilities: Synchronize Business Clocks</vt:lpstr>
      <vt:lpstr>Firm Responsibilities: Submission Deadlines</vt:lpstr>
      <vt:lpstr>Firm Responsibilities: ROE Reject Repair</vt:lpstr>
      <vt:lpstr>Firm Responsibilities: Review of Web Site</vt:lpstr>
      <vt:lpstr>Firm Responsibilities: Supervision</vt:lpstr>
      <vt:lpstr>OATS Resources</vt:lpstr>
    </vt:vector>
  </TitlesOfParts>
  <Company>Thackway&amp;McCord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28pt Arial Bold Goes Here</dc:title>
  <dc:creator>Simon Thackway</dc:creator>
  <cp:lastModifiedBy>Irita Valdez</cp:lastModifiedBy>
  <cp:revision>97</cp:revision>
  <cp:lastPrinted>2013-06-03T13:53:33Z</cp:lastPrinted>
  <dcterms:created xsi:type="dcterms:W3CDTF">2007-07-19T21:24:29Z</dcterms:created>
  <dcterms:modified xsi:type="dcterms:W3CDTF">2013-06-03T17:04:59Z</dcterms:modified>
</cp:coreProperties>
</file>